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412" r:id="rId2"/>
    <p:sldId id="414" r:id="rId3"/>
    <p:sldId id="443" r:id="rId4"/>
    <p:sldId id="446" r:id="rId5"/>
    <p:sldId id="444" r:id="rId6"/>
    <p:sldId id="418" r:id="rId7"/>
    <p:sldId id="413" r:id="rId8"/>
    <p:sldId id="445" r:id="rId9"/>
    <p:sldId id="419" r:id="rId10"/>
    <p:sldId id="415" r:id="rId11"/>
    <p:sldId id="420" r:id="rId12"/>
    <p:sldId id="421" r:id="rId13"/>
    <p:sldId id="422" r:id="rId14"/>
    <p:sldId id="423" r:id="rId15"/>
    <p:sldId id="424" r:id="rId16"/>
    <p:sldId id="425" r:id="rId17"/>
    <p:sldId id="426" r:id="rId18"/>
    <p:sldId id="429" r:id="rId19"/>
    <p:sldId id="428" r:id="rId20"/>
    <p:sldId id="430" r:id="rId21"/>
    <p:sldId id="431" r:id="rId22"/>
    <p:sldId id="384" r:id="rId23"/>
    <p:sldId id="383" r:id="rId24"/>
    <p:sldId id="385" r:id="rId25"/>
    <p:sldId id="386" r:id="rId26"/>
    <p:sldId id="387" r:id="rId27"/>
    <p:sldId id="389" r:id="rId28"/>
    <p:sldId id="434" r:id="rId29"/>
    <p:sldId id="435" r:id="rId30"/>
    <p:sldId id="436" r:id="rId31"/>
    <p:sldId id="432" r:id="rId32"/>
    <p:sldId id="433" r:id="rId33"/>
    <p:sldId id="437" r:id="rId34"/>
    <p:sldId id="438" r:id="rId35"/>
    <p:sldId id="391" r:id="rId36"/>
    <p:sldId id="392" r:id="rId37"/>
    <p:sldId id="393" r:id="rId38"/>
    <p:sldId id="394" r:id="rId39"/>
    <p:sldId id="395" r:id="rId40"/>
    <p:sldId id="396" r:id="rId41"/>
    <p:sldId id="397" r:id="rId42"/>
    <p:sldId id="398" r:id="rId43"/>
    <p:sldId id="399" r:id="rId44"/>
    <p:sldId id="454" r:id="rId45"/>
    <p:sldId id="400" r:id="rId46"/>
    <p:sldId id="401" r:id="rId47"/>
    <p:sldId id="402" r:id="rId48"/>
    <p:sldId id="403" r:id="rId49"/>
    <p:sldId id="451" r:id="rId50"/>
    <p:sldId id="441" r:id="rId51"/>
    <p:sldId id="452" r:id="rId52"/>
    <p:sldId id="456" r:id="rId53"/>
    <p:sldId id="455" r:id="rId54"/>
    <p:sldId id="453" r:id="rId55"/>
    <p:sldId id="449" r:id="rId56"/>
    <p:sldId id="450" r:id="rId57"/>
    <p:sldId id="404" r:id="rId58"/>
    <p:sldId id="405" r:id="rId59"/>
    <p:sldId id="406" r:id="rId60"/>
    <p:sldId id="439" r:id="rId61"/>
    <p:sldId id="440" r:id="rId62"/>
    <p:sldId id="379" r:id="rId63"/>
    <p:sldId id="407" r:id="rId64"/>
    <p:sldId id="408" r:id="rId65"/>
    <p:sldId id="409" r:id="rId66"/>
    <p:sldId id="410" r:id="rId67"/>
    <p:sldId id="270" r:id="rId68"/>
    <p:sldId id="447"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F11F"/>
    <a:srgbClr val="FF33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87385" autoAdjust="0"/>
  </p:normalViewPr>
  <p:slideViewPr>
    <p:cSldViewPr snapToGrid="0">
      <p:cViewPr varScale="1">
        <p:scale>
          <a:sx n="68" d="100"/>
          <a:sy n="68" d="100"/>
        </p:scale>
        <p:origin x="1109"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78A22-F205-4107-B115-976B2A004210}" type="datetimeFigureOut">
              <a:rPr lang="en-US" smtClean="0"/>
              <a:t>7/2/2018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78033F-DC03-4854-9B54-F2443F4C541C}" type="slidenum">
              <a:rPr lang="en-US" smtClean="0"/>
              <a:t>‹#›</a:t>
            </a:fld>
            <a:endParaRPr lang="en-US"/>
          </a:p>
        </p:txBody>
      </p:sp>
    </p:spTree>
    <p:extLst>
      <p:ext uri="{BB962C8B-B14F-4D97-AF65-F5344CB8AC3E}">
        <p14:creationId xmlns:p14="http://schemas.microsoft.com/office/powerpoint/2010/main" val="247201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Data is represented as a point/vector in a feature-space.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Training: (when we mark spam/not spam we provide labeled examples to learn).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0000"/>
                </a:solidFill>
              </a:rPr>
              <a:t>(trained on your own face/thumbprint many times (different rotations)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a:solidFill>
                  <a:srgbClr val="FF0000"/>
                </a:solidFill>
              </a:rPr>
              <a:t>(data collected by people recording passages and giving the transcription to Siri).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MNIST  70k dataset, CIFAR10/100 dataset 60k images</a:t>
            </a:r>
          </a:p>
        </p:txBody>
      </p:sp>
      <p:sp>
        <p:nvSpPr>
          <p:cNvPr id="4" name="Slide Number Placeholder 3"/>
          <p:cNvSpPr>
            <a:spLocks noGrp="1"/>
          </p:cNvSpPr>
          <p:nvPr>
            <p:ph type="sldNum" sz="quarter" idx="10"/>
          </p:nvPr>
        </p:nvSpPr>
        <p:spPr/>
        <p:txBody>
          <a:bodyPr/>
          <a:lstStyle/>
          <a:p>
            <a:fld id="{6678033F-DC03-4854-9B54-F2443F4C541C}" type="slidenum">
              <a:rPr lang="en-US" smtClean="0"/>
              <a:t>18</a:t>
            </a:fld>
            <a:endParaRPr lang="en-US"/>
          </a:p>
        </p:txBody>
      </p:sp>
    </p:spTree>
    <p:extLst>
      <p:ext uri="{BB962C8B-B14F-4D97-AF65-F5344CB8AC3E}">
        <p14:creationId xmlns:p14="http://schemas.microsoft.com/office/powerpoint/2010/main" val="1724656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4FADAD-EB0F-7941-B0A1-182F12562C17}" type="slidenum">
              <a:rPr lang="en-US"/>
              <a:pPr/>
              <a:t>62</a:t>
            </a:fld>
            <a:endParaRPr lang="en-US"/>
          </a:p>
        </p:txBody>
      </p:sp>
    </p:spTree>
    <p:extLst>
      <p:ext uri="{BB962C8B-B14F-4D97-AF65-F5344CB8AC3E}">
        <p14:creationId xmlns:p14="http://schemas.microsoft.com/office/powerpoint/2010/main" val="50865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FADAD-EB0F-7941-B0A1-182F12562C17}" type="slidenum">
              <a:rPr lang="en-US"/>
              <a:pPr/>
              <a:t>63</a:t>
            </a:fld>
            <a:endParaRPr lang="en-US"/>
          </a:p>
        </p:txBody>
      </p:sp>
    </p:spTree>
    <p:extLst>
      <p:ext uri="{BB962C8B-B14F-4D97-AF65-F5344CB8AC3E}">
        <p14:creationId xmlns:p14="http://schemas.microsoft.com/office/powerpoint/2010/main" val="812022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4FADAD-EB0F-7941-B0A1-182F12562C17}" type="slidenum">
              <a:rPr lang="en-US"/>
              <a:pPr/>
              <a:t>67</a:t>
            </a:fld>
            <a:endParaRPr lang="en-US"/>
          </a:p>
        </p:txBody>
      </p:sp>
    </p:spTree>
    <p:extLst>
      <p:ext uri="{BB962C8B-B14F-4D97-AF65-F5344CB8AC3E}">
        <p14:creationId xmlns:p14="http://schemas.microsoft.com/office/powerpoint/2010/main" val="21836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50"/>
            <a:ext cx="7773293" cy="1470049"/>
          </a:xfrm>
        </p:spPr>
        <p:txBody>
          <a:bodyPr/>
          <a:lstStyle/>
          <a:p>
            <a:r>
              <a:rPr lang="en-US"/>
              <a:t>Click to edit Master title style</a:t>
            </a:r>
          </a:p>
        </p:txBody>
      </p:sp>
      <p:sp>
        <p:nvSpPr>
          <p:cNvPr id="3" name="Subtitle 2"/>
          <p:cNvSpPr>
            <a:spLocks noGrp="1"/>
          </p:cNvSpPr>
          <p:nvPr>
            <p:ph type="subTitle" idx="1"/>
          </p:nvPr>
        </p:nvSpPr>
        <p:spPr>
          <a:xfrm>
            <a:off x="1371825" y="3886649"/>
            <a:ext cx="6400354" cy="1752451"/>
          </a:xfrm>
        </p:spPr>
        <p:txBody>
          <a:bodyPr/>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95307255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23903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7083" y="232173"/>
            <a:ext cx="2085082" cy="601860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01836" y="232173"/>
            <a:ext cx="6148090" cy="60186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2207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Line 2">
            <a:extLst>
              <a:ext uri="{FF2B5EF4-FFF2-40B4-BE49-F238E27FC236}">
                <a16:creationId xmlns:a16="http://schemas.microsoft.com/office/drawing/2014/main" id="{3CAAAF23-ECA1-4237-A7EC-3261D57DB585}"/>
              </a:ext>
            </a:extLst>
          </p:cNvPr>
          <p:cNvSpPr>
            <a:spLocks noChangeShapeType="1"/>
          </p:cNvSpPr>
          <p:nvPr userDrawn="1"/>
        </p:nvSpPr>
        <p:spPr bwMode="auto">
          <a:xfrm>
            <a:off x="455415" y="1384102"/>
            <a:ext cx="8233172" cy="0"/>
          </a:xfrm>
          <a:prstGeom prst="line">
            <a:avLst/>
          </a:prstGeom>
          <a:noFill/>
          <a:ln w="12700">
            <a:solidFill>
              <a:srgbClr val="88888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sz="2953"/>
          </a:p>
        </p:txBody>
      </p:sp>
    </p:spTree>
    <p:extLst>
      <p:ext uri="{BB962C8B-B14F-4D97-AF65-F5344CB8AC3E}">
        <p14:creationId xmlns:p14="http://schemas.microsoft.com/office/powerpoint/2010/main" val="8121868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8" y="4406802"/>
            <a:ext cx="7772177" cy="1361777"/>
          </a:xfrm>
        </p:spPr>
        <p:txBody>
          <a:bodyPr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722188" y="2906613"/>
            <a:ext cx="7772177" cy="1500188"/>
          </a:xfrm>
        </p:spPr>
        <p:txBody>
          <a:bodyPr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315056090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1836" y="1634133"/>
            <a:ext cx="4116586" cy="4616648"/>
          </a:xfr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80" y="1634133"/>
            <a:ext cx="4116586" cy="4616648"/>
          </a:xfr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39579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8" y="1534793"/>
            <a:ext cx="4039568" cy="639589"/>
          </a:xfrm>
        </p:spPr>
        <p:txBody>
          <a:bodyPr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457648" y="2174380"/>
            <a:ext cx="4039568" cy="3951387"/>
          </a:xfrm>
        </p:spPr>
        <p:txBody>
          <a:bodyPr/>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534793"/>
            <a:ext cx="4041800" cy="639589"/>
          </a:xfrm>
        </p:spPr>
        <p:txBody>
          <a:bodyPr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4644555" y="2174380"/>
            <a:ext cx="4041800" cy="3951387"/>
          </a:xfrm>
        </p:spPr>
        <p:txBody>
          <a:bodyPr/>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69250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13831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81137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3475"/>
            <a:ext cx="3008189" cy="1161975"/>
          </a:xfrm>
        </p:spPr>
        <p:txBody>
          <a:bodyPr/>
          <a:lstStyle>
            <a:lvl1pPr algn="l">
              <a:defRPr sz="1406" b="1"/>
            </a:lvl1pPr>
          </a:lstStyle>
          <a:p>
            <a:r>
              <a:rPr lang="en-US"/>
              <a:t>Click to edit Master title style</a:t>
            </a:r>
          </a:p>
        </p:txBody>
      </p:sp>
      <p:sp>
        <p:nvSpPr>
          <p:cNvPr id="3" name="Content Placeholder 2"/>
          <p:cNvSpPr>
            <a:spLocks noGrp="1"/>
          </p:cNvSpPr>
          <p:nvPr>
            <p:ph idx="1"/>
          </p:nvPr>
        </p:nvSpPr>
        <p:spPr>
          <a:xfrm>
            <a:off x="3575224" y="273472"/>
            <a:ext cx="5111129" cy="5852294"/>
          </a:xfrm>
        </p:spPr>
        <p:txBody>
          <a:bodyPr/>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47" y="1435449"/>
            <a:ext cx="3008189" cy="4690318"/>
          </a:xfrm>
        </p:spPr>
        <p:txBody>
          <a:bodyPr/>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54784459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6" y="4800825"/>
            <a:ext cx="5486177" cy="567035"/>
          </a:xfrm>
        </p:spPr>
        <p:txBody>
          <a:bodyPr/>
          <a:lstStyle>
            <a:lvl1pPr algn="l">
              <a:defRPr sz="1406" b="1"/>
            </a:lvl1pPr>
          </a:lstStyle>
          <a:p>
            <a:r>
              <a:rPr lang="en-US"/>
              <a:t>Click to edit Master title style</a:t>
            </a:r>
          </a:p>
        </p:txBody>
      </p:sp>
      <p:sp>
        <p:nvSpPr>
          <p:cNvPr id="3" name="Picture Placeholder 2"/>
          <p:cNvSpPr>
            <a:spLocks noGrp="1"/>
          </p:cNvSpPr>
          <p:nvPr>
            <p:ph type="pic" idx="1"/>
          </p:nvPr>
        </p:nvSpPr>
        <p:spPr>
          <a:xfrm>
            <a:off x="1792636" y="612802"/>
            <a:ext cx="5486177" cy="4114354"/>
          </a:xfrm>
        </p:spPr>
        <p:txBody>
          <a:bodyPr/>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pPr lvl="0"/>
            <a:endParaRPr lang="en-US" noProof="0">
              <a:sym typeface="Helvetica Neue" charset="0"/>
            </a:endParaRPr>
          </a:p>
        </p:txBody>
      </p:sp>
      <p:sp>
        <p:nvSpPr>
          <p:cNvPr id="4" name="Text Placeholder 3"/>
          <p:cNvSpPr>
            <a:spLocks noGrp="1"/>
          </p:cNvSpPr>
          <p:nvPr>
            <p:ph type="body" sz="half" idx="2"/>
          </p:nvPr>
        </p:nvSpPr>
        <p:spPr>
          <a:xfrm>
            <a:off x="1792636" y="5367859"/>
            <a:ext cx="5486177" cy="804788"/>
          </a:xfrm>
        </p:spPr>
        <p:txBody>
          <a:bodyPr/>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34059393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01836" y="232172"/>
            <a:ext cx="8340329"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2" name="Rectangle 3"/>
          <p:cNvSpPr>
            <a:spLocks noGrp="1" noChangeArrowheads="1"/>
          </p:cNvSpPr>
          <p:nvPr>
            <p:ph type="body" idx="1"/>
          </p:nvPr>
        </p:nvSpPr>
        <p:spPr bwMode="auto">
          <a:xfrm>
            <a:off x="401836" y="1634133"/>
            <a:ext cx="8340329" cy="4616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a:sym typeface="Helvetica Neue" charset="0"/>
              </a:rPr>
              <a:t>Click to edit Master text styles</a:t>
            </a:r>
          </a:p>
          <a:p>
            <a:pPr lvl="1"/>
            <a:r>
              <a:rPr lang="en-US">
                <a:sym typeface="Helvetica Neue" charset="0"/>
              </a:rPr>
              <a:t>Second level</a:t>
            </a:r>
          </a:p>
          <a:p>
            <a:pPr lvl="2"/>
            <a:r>
              <a:rPr lang="en-US">
                <a:sym typeface="Helvetica Neue" charset="0"/>
              </a:rPr>
              <a:t>Third level</a:t>
            </a:r>
          </a:p>
          <a:p>
            <a:pPr lvl="3"/>
            <a:r>
              <a:rPr lang="en-US">
                <a:sym typeface="Helvetica Neue" charset="0"/>
              </a:rPr>
              <a:t>Fourth level</a:t>
            </a:r>
          </a:p>
          <a:p>
            <a:pPr lvl="4"/>
            <a:r>
              <a:rPr lang="en-US">
                <a:sym typeface="Helvetica Neue" charset="0"/>
              </a:rPr>
              <a:t>Fifth level</a:t>
            </a:r>
          </a:p>
        </p:txBody>
      </p:sp>
      <p:pic>
        <p:nvPicPr>
          <p:cNvPr id="2053"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7118" y="6349009"/>
            <a:ext cx="37504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8" name="Line 2">
            <a:extLst>
              <a:ext uri="{FF2B5EF4-FFF2-40B4-BE49-F238E27FC236}">
                <a16:creationId xmlns:a16="http://schemas.microsoft.com/office/drawing/2014/main" id="{243E30FC-A031-4C2A-9FEB-26088638578B}"/>
              </a:ext>
            </a:extLst>
          </p:cNvPr>
          <p:cNvSpPr>
            <a:spLocks noChangeShapeType="1"/>
          </p:cNvSpPr>
          <p:nvPr userDrawn="1"/>
        </p:nvSpPr>
        <p:spPr bwMode="auto">
          <a:xfrm>
            <a:off x="455415" y="1384102"/>
            <a:ext cx="8233172" cy="0"/>
          </a:xfrm>
          <a:prstGeom prst="line">
            <a:avLst/>
          </a:prstGeom>
          <a:noFill/>
          <a:ln w="12700">
            <a:solidFill>
              <a:srgbClr val="888888"/>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sz="2953"/>
          </a:p>
        </p:txBody>
      </p:sp>
    </p:spTree>
    <p:extLst>
      <p:ext uri="{BB962C8B-B14F-4D97-AF65-F5344CB8AC3E}">
        <p14:creationId xmlns:p14="http://schemas.microsoft.com/office/powerpoint/2010/main" val="2274079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rtl="0" eaLnBrk="0" fontAlgn="base" hangingPunct="0">
        <a:spcBef>
          <a:spcPct val="0"/>
        </a:spcBef>
        <a:spcAft>
          <a:spcPct val="0"/>
        </a:spcAft>
        <a:defRPr sz="2953">
          <a:solidFill>
            <a:schemeClr val="tx1"/>
          </a:solidFill>
          <a:latin typeface="+mj-lt"/>
          <a:ea typeface="+mj-ea"/>
          <a:cs typeface="+mj-cs"/>
          <a:sym typeface="Helvetica Neue Light" charset="0"/>
        </a:defRPr>
      </a:lvl1pPr>
      <a:lvl2pPr algn="l" rtl="0" eaLnBrk="0" fontAlgn="base" hangingPunct="0">
        <a:spcBef>
          <a:spcPct val="0"/>
        </a:spcBef>
        <a:spcAft>
          <a:spcPct val="0"/>
        </a:spcAft>
        <a:defRPr sz="2953">
          <a:solidFill>
            <a:schemeClr val="tx1"/>
          </a:solidFill>
          <a:latin typeface="Helvetica Neue Light" charset="0"/>
          <a:ea typeface="ヒラギノ角ゴ ProN W3" charset="0"/>
          <a:cs typeface="ヒラギノ角ゴ ProN W3" charset="0"/>
          <a:sym typeface="Helvetica Neue Light" charset="0"/>
        </a:defRPr>
      </a:lvl2pPr>
      <a:lvl3pPr algn="l" rtl="0" eaLnBrk="0" fontAlgn="base" hangingPunct="0">
        <a:spcBef>
          <a:spcPct val="0"/>
        </a:spcBef>
        <a:spcAft>
          <a:spcPct val="0"/>
        </a:spcAft>
        <a:defRPr sz="2953">
          <a:solidFill>
            <a:schemeClr val="tx1"/>
          </a:solidFill>
          <a:latin typeface="Helvetica Neue Light" charset="0"/>
          <a:ea typeface="ヒラギノ角ゴ ProN W3" charset="0"/>
          <a:cs typeface="ヒラギノ角ゴ ProN W3" charset="0"/>
          <a:sym typeface="Helvetica Neue Light" charset="0"/>
        </a:defRPr>
      </a:lvl3pPr>
      <a:lvl4pPr algn="l" rtl="0" eaLnBrk="0" fontAlgn="base" hangingPunct="0">
        <a:spcBef>
          <a:spcPct val="0"/>
        </a:spcBef>
        <a:spcAft>
          <a:spcPct val="0"/>
        </a:spcAft>
        <a:defRPr sz="2953">
          <a:solidFill>
            <a:schemeClr val="tx1"/>
          </a:solidFill>
          <a:latin typeface="Helvetica Neue Light" charset="0"/>
          <a:ea typeface="ヒラギノ角ゴ ProN W3" charset="0"/>
          <a:cs typeface="ヒラギノ角ゴ ProN W3" charset="0"/>
          <a:sym typeface="Helvetica Neue Light" charset="0"/>
        </a:defRPr>
      </a:lvl4pPr>
      <a:lvl5pPr algn="l" rtl="0" eaLnBrk="0" fontAlgn="base" hangingPunct="0">
        <a:spcBef>
          <a:spcPct val="0"/>
        </a:spcBef>
        <a:spcAft>
          <a:spcPct val="0"/>
        </a:spcAft>
        <a:defRPr sz="2953">
          <a:solidFill>
            <a:schemeClr val="tx1"/>
          </a:solidFill>
          <a:latin typeface="Helvetica Neue Light" charset="0"/>
          <a:ea typeface="ヒラギノ角ゴ ProN W3" charset="0"/>
          <a:cs typeface="ヒラギノ角ゴ ProN W3" charset="0"/>
          <a:sym typeface="Helvetica Neue Light" charset="0"/>
        </a:defRPr>
      </a:lvl5pPr>
      <a:lvl6pPr marL="321473" algn="l" rtl="0" fontAlgn="base">
        <a:spcBef>
          <a:spcPct val="0"/>
        </a:spcBef>
        <a:spcAft>
          <a:spcPct val="0"/>
        </a:spcAft>
        <a:defRPr sz="2953">
          <a:solidFill>
            <a:schemeClr val="tx1"/>
          </a:solidFill>
          <a:latin typeface="Helvetica Neue Light" charset="0"/>
          <a:ea typeface="ヒラギノ角ゴ ProN W3" charset="0"/>
          <a:cs typeface="ヒラギノ角ゴ ProN W3" charset="0"/>
          <a:sym typeface="Helvetica Neue Light" charset="0"/>
        </a:defRPr>
      </a:lvl6pPr>
      <a:lvl7pPr marL="642947" algn="l" rtl="0" fontAlgn="base">
        <a:spcBef>
          <a:spcPct val="0"/>
        </a:spcBef>
        <a:spcAft>
          <a:spcPct val="0"/>
        </a:spcAft>
        <a:defRPr sz="2953">
          <a:solidFill>
            <a:schemeClr val="tx1"/>
          </a:solidFill>
          <a:latin typeface="Helvetica Neue Light" charset="0"/>
          <a:ea typeface="ヒラギノ角ゴ ProN W3" charset="0"/>
          <a:cs typeface="ヒラギノ角ゴ ProN W3" charset="0"/>
          <a:sym typeface="Helvetica Neue Light" charset="0"/>
        </a:defRPr>
      </a:lvl7pPr>
      <a:lvl8pPr marL="964420" algn="l" rtl="0" fontAlgn="base">
        <a:spcBef>
          <a:spcPct val="0"/>
        </a:spcBef>
        <a:spcAft>
          <a:spcPct val="0"/>
        </a:spcAft>
        <a:defRPr sz="2953">
          <a:solidFill>
            <a:schemeClr val="tx1"/>
          </a:solidFill>
          <a:latin typeface="Helvetica Neue Light" charset="0"/>
          <a:ea typeface="ヒラギノ角ゴ ProN W3" charset="0"/>
          <a:cs typeface="ヒラギノ角ゴ ProN W3" charset="0"/>
          <a:sym typeface="Helvetica Neue Light" charset="0"/>
        </a:defRPr>
      </a:lvl8pPr>
      <a:lvl9pPr marL="1285894" algn="l" rtl="0" fontAlgn="base">
        <a:spcBef>
          <a:spcPct val="0"/>
        </a:spcBef>
        <a:spcAft>
          <a:spcPct val="0"/>
        </a:spcAft>
        <a:defRPr sz="2953">
          <a:solidFill>
            <a:schemeClr val="tx1"/>
          </a:solidFill>
          <a:latin typeface="Helvetica Neue Light" charset="0"/>
          <a:ea typeface="ヒラギノ角ゴ ProN W3" charset="0"/>
          <a:cs typeface="ヒラギノ角ゴ ProN W3" charset="0"/>
          <a:sym typeface="Helvetica Neue Light" charset="0"/>
        </a:defRPr>
      </a:lvl9pPr>
    </p:titleStyle>
    <p:bodyStyle>
      <a:lvl1pPr marL="187527" indent="-187527" algn="l" rtl="0" eaLnBrk="0" fontAlgn="base" hangingPunct="0">
        <a:spcBef>
          <a:spcPct val="0"/>
        </a:spcBef>
        <a:spcAft>
          <a:spcPct val="0"/>
        </a:spcAft>
        <a:buClr>
          <a:srgbClr val="000000"/>
        </a:buClr>
        <a:buSzPct val="100000"/>
        <a:buFont typeface="Helvetica Neue" charset="0"/>
        <a:buChar char="•"/>
        <a:defRPr sz="1828">
          <a:solidFill>
            <a:schemeClr val="tx1"/>
          </a:solidFill>
          <a:latin typeface="+mn-lt"/>
          <a:ea typeface="+mn-ea"/>
          <a:cs typeface="+mn-cs"/>
          <a:sym typeface="Helvetica Neue" charset="0"/>
        </a:defRPr>
      </a:lvl1pPr>
      <a:lvl2pPr marL="464350" indent="-187527" algn="l" rtl="0" eaLnBrk="0" fontAlgn="base" hangingPunct="0">
        <a:spcBef>
          <a:spcPct val="0"/>
        </a:spcBef>
        <a:spcAft>
          <a:spcPct val="0"/>
        </a:spcAft>
        <a:buClr>
          <a:srgbClr val="000000"/>
        </a:buClr>
        <a:buSzPct val="100000"/>
        <a:buFont typeface="Helvetica Neue" charset="0"/>
        <a:buChar char="•"/>
        <a:defRPr sz="1828">
          <a:solidFill>
            <a:schemeClr val="tx1"/>
          </a:solidFill>
          <a:latin typeface="+mn-lt"/>
          <a:ea typeface="+mn-ea"/>
          <a:cs typeface="+mn-cs"/>
          <a:sym typeface="Helvetica Neue" charset="0"/>
        </a:defRPr>
      </a:lvl2pPr>
      <a:lvl3pPr marL="776895" indent="-187527" algn="l" rtl="0" eaLnBrk="0" fontAlgn="base" hangingPunct="0">
        <a:spcBef>
          <a:spcPct val="0"/>
        </a:spcBef>
        <a:spcAft>
          <a:spcPct val="0"/>
        </a:spcAft>
        <a:buClr>
          <a:srgbClr val="000000"/>
        </a:buClr>
        <a:buSzPct val="100000"/>
        <a:buFont typeface="Helvetica Neue" charset="0"/>
        <a:buChar char="•"/>
        <a:defRPr sz="1828">
          <a:solidFill>
            <a:schemeClr val="tx1"/>
          </a:solidFill>
          <a:latin typeface="+mn-lt"/>
          <a:ea typeface="+mn-ea"/>
          <a:cs typeface="+mn-cs"/>
          <a:sym typeface="Helvetica Neue" charset="0"/>
        </a:defRPr>
      </a:lvl3pPr>
      <a:lvl4pPr marL="1089438" indent="-187527" algn="l" rtl="0" eaLnBrk="0" fontAlgn="base" hangingPunct="0">
        <a:spcBef>
          <a:spcPct val="0"/>
        </a:spcBef>
        <a:spcAft>
          <a:spcPct val="0"/>
        </a:spcAft>
        <a:buClr>
          <a:srgbClr val="000000"/>
        </a:buClr>
        <a:buSzPct val="100000"/>
        <a:buFont typeface="Helvetica Neue" charset="0"/>
        <a:buChar char="•"/>
        <a:defRPr sz="1828">
          <a:solidFill>
            <a:schemeClr val="tx1"/>
          </a:solidFill>
          <a:latin typeface="+mn-lt"/>
          <a:ea typeface="+mn-ea"/>
          <a:cs typeface="+mn-cs"/>
          <a:sym typeface="Helvetica Neue" charset="0"/>
        </a:defRPr>
      </a:lvl4pPr>
      <a:lvl5pPr marL="1401981" indent="-187527" algn="l" rtl="0" eaLnBrk="0" fontAlgn="base" hangingPunct="0">
        <a:spcBef>
          <a:spcPct val="0"/>
        </a:spcBef>
        <a:spcAft>
          <a:spcPct val="0"/>
        </a:spcAft>
        <a:buClr>
          <a:srgbClr val="000000"/>
        </a:buClr>
        <a:buSzPct val="100000"/>
        <a:buFont typeface="Helvetica Neue" charset="0"/>
        <a:buChar char="•"/>
        <a:defRPr sz="1828">
          <a:solidFill>
            <a:schemeClr val="tx1"/>
          </a:solidFill>
          <a:latin typeface="+mn-lt"/>
          <a:ea typeface="+mn-ea"/>
          <a:cs typeface="+mn-cs"/>
          <a:sym typeface="Helvetica Neue" charset="0"/>
        </a:defRPr>
      </a:lvl5pPr>
      <a:lvl6pPr marL="1723455" indent="-187527" algn="l" rtl="0" fontAlgn="base">
        <a:spcBef>
          <a:spcPct val="0"/>
        </a:spcBef>
        <a:spcAft>
          <a:spcPct val="0"/>
        </a:spcAft>
        <a:buClr>
          <a:srgbClr val="000000"/>
        </a:buClr>
        <a:buSzPct val="100000"/>
        <a:buFont typeface="Helvetica Neue" charset="0"/>
        <a:buChar char="•"/>
        <a:defRPr sz="1828">
          <a:solidFill>
            <a:schemeClr val="tx1"/>
          </a:solidFill>
          <a:latin typeface="+mn-lt"/>
          <a:ea typeface="+mn-ea"/>
          <a:cs typeface="+mn-cs"/>
          <a:sym typeface="Helvetica Neue" charset="0"/>
        </a:defRPr>
      </a:lvl6pPr>
      <a:lvl7pPr marL="2044928" indent="-187527" algn="l" rtl="0" fontAlgn="base">
        <a:spcBef>
          <a:spcPct val="0"/>
        </a:spcBef>
        <a:spcAft>
          <a:spcPct val="0"/>
        </a:spcAft>
        <a:buClr>
          <a:srgbClr val="000000"/>
        </a:buClr>
        <a:buSzPct val="100000"/>
        <a:buFont typeface="Helvetica Neue" charset="0"/>
        <a:buChar char="•"/>
        <a:defRPr sz="1828">
          <a:solidFill>
            <a:schemeClr val="tx1"/>
          </a:solidFill>
          <a:latin typeface="+mn-lt"/>
          <a:ea typeface="+mn-ea"/>
          <a:cs typeface="+mn-cs"/>
          <a:sym typeface="Helvetica Neue" charset="0"/>
        </a:defRPr>
      </a:lvl7pPr>
      <a:lvl8pPr marL="2366402" indent="-187527" algn="l" rtl="0" fontAlgn="base">
        <a:spcBef>
          <a:spcPct val="0"/>
        </a:spcBef>
        <a:spcAft>
          <a:spcPct val="0"/>
        </a:spcAft>
        <a:buClr>
          <a:srgbClr val="000000"/>
        </a:buClr>
        <a:buSzPct val="100000"/>
        <a:buFont typeface="Helvetica Neue" charset="0"/>
        <a:buChar char="•"/>
        <a:defRPr sz="1828">
          <a:solidFill>
            <a:schemeClr val="tx1"/>
          </a:solidFill>
          <a:latin typeface="+mn-lt"/>
          <a:ea typeface="+mn-ea"/>
          <a:cs typeface="+mn-cs"/>
          <a:sym typeface="Helvetica Neue" charset="0"/>
        </a:defRPr>
      </a:lvl8pPr>
      <a:lvl9pPr marL="2687875" indent="-187527" algn="l" rtl="0" fontAlgn="base">
        <a:spcBef>
          <a:spcPct val="0"/>
        </a:spcBef>
        <a:spcAft>
          <a:spcPct val="0"/>
        </a:spcAft>
        <a:buClr>
          <a:srgbClr val="000000"/>
        </a:buClr>
        <a:buSzPct val="100000"/>
        <a:buFont typeface="Helvetica Neue" charset="0"/>
        <a:buChar char="•"/>
        <a:defRPr sz="1828">
          <a:solidFill>
            <a:schemeClr val="tx1"/>
          </a:solidFill>
          <a:latin typeface="+mn-lt"/>
          <a:ea typeface="+mn-ea"/>
          <a:cs typeface="+mn-cs"/>
          <a:sym typeface="Helvetica Neue"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hsaggar@ucla.edu"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P18EdAKuC1U?t=52s" TargetMode="External"/><Relationship Id="rId2" Type="http://schemas.openxmlformats.org/officeDocument/2006/relationships/hyperlink" Target="https://www.youtube.com/watch?v=bqeQByqf_f8"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reuters.com/article/us-apple-siri-idUSKBN16G0H3"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clarifai.com/dem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translate.google.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liaojing.github.io/html/data/analogy_supplemental.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ehno85yI-sA" TargetMode="External"/><Relationship Id="rId7" Type="http://schemas.openxmlformats.org/officeDocument/2006/relationships/hyperlink" Target="https://www.youtube.com/watch?v=fRj34o4hN4I" TargetMode="External"/><Relationship Id="rId2" Type="http://schemas.openxmlformats.org/officeDocument/2006/relationships/hyperlink" Target="https://www.youtube.com/watch?v=JeVppkoloXs" TargetMode="External"/><Relationship Id="rId1" Type="http://schemas.openxmlformats.org/officeDocument/2006/relationships/slideLayout" Target="../slideLayouts/slideLayout2.xml"/><Relationship Id="rId6" Type="http://schemas.openxmlformats.org/officeDocument/2006/relationships/hyperlink" Target="https://www.youtube.com/watch?v=4PaTWufUqqU" TargetMode="External"/><Relationship Id="rId5" Type="http://schemas.openxmlformats.org/officeDocument/2006/relationships/hyperlink" Target="https://deepmind.com/blog/producing-flexible-behaviours-simulated-environments/#gif-90" TargetMode="External"/><Relationship Id="rId4" Type="http://schemas.openxmlformats.org/officeDocument/2006/relationships/hyperlink" Target="https://www.youtube.com/watch?v=gn4nRCC9TwQ"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iakFfOmanJU" TargetMode="External"/><Relationship Id="rId2" Type="http://schemas.openxmlformats.org/officeDocument/2006/relationships/hyperlink" Target="http://www.youtube.com/watch?v=qv6UVOQ0F44&am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blogs.sas.com/content/subconsciousmusings/2017/04/12/machine-learning-algorithm-use/#prettyPhot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0.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440.png"/><Relationship Id="rId7"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0.png"/><Relationship Id="rId4" Type="http://schemas.openxmlformats.org/officeDocument/2006/relationships/image" Target="../media/image450.png"/></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tatweb.stanford.edu/~tibs/ElemStatLear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clarifai.com/#demo" TargetMode="External"/><Relationship Id="rId5" Type="http://schemas.openxmlformats.org/officeDocument/2006/relationships/hyperlink" Target="https://web.stanford.edu/class/cs124/lec/naivebayes.pdf" TargetMode="External"/><Relationship Id="rId4" Type="http://schemas.openxmlformats.org/officeDocument/2006/relationships/hyperlink" Target="https://en.wikipedia.org/wiki/Naive_Bayes_classifier"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spandan-madan.github.io/DeepLearningProject/" TargetMode="External"/><Relationship Id="rId2" Type="http://schemas.openxmlformats.org/officeDocument/2006/relationships/hyperlink" Target="https://teachablemachine.withgoogle.com/" TargetMode="External"/><Relationship Id="rId1" Type="http://schemas.openxmlformats.org/officeDocument/2006/relationships/slideLayout" Target="../slideLayouts/slideLayout2.xml"/><Relationship Id="rId4" Type="http://schemas.openxmlformats.org/officeDocument/2006/relationships/hyperlink" Target="https://medium.com/machine-learning-for-humans/why-machine-learning-matters-6164faf1df1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CCF4F-84F5-420F-A5E2-BF1EB53BE2DD}"/>
              </a:ext>
            </a:extLst>
          </p:cNvPr>
          <p:cNvSpPr>
            <a:spLocks noGrp="1"/>
          </p:cNvSpPr>
          <p:nvPr>
            <p:ph type="ctrTitle"/>
          </p:nvPr>
        </p:nvSpPr>
        <p:spPr>
          <a:xfrm>
            <a:off x="532954" y="846336"/>
            <a:ext cx="7773293" cy="1470049"/>
          </a:xfrm>
        </p:spPr>
        <p:txBody>
          <a:bodyPr/>
          <a:lstStyle/>
          <a:p>
            <a:pPr algn="ctr"/>
            <a:r>
              <a:rPr lang="en-US" sz="3600" dirty="0"/>
              <a:t>Machine Learning</a:t>
            </a:r>
          </a:p>
        </p:txBody>
      </p:sp>
      <p:sp>
        <p:nvSpPr>
          <p:cNvPr id="5" name="Subtitle 4">
            <a:extLst>
              <a:ext uri="{FF2B5EF4-FFF2-40B4-BE49-F238E27FC236}">
                <a16:creationId xmlns:a16="http://schemas.microsoft.com/office/drawing/2014/main" id="{FF4E8BFD-EA99-4F9F-AF88-3945B8BBB726}"/>
              </a:ext>
            </a:extLst>
          </p:cNvPr>
          <p:cNvSpPr>
            <a:spLocks noGrp="1"/>
          </p:cNvSpPr>
          <p:nvPr>
            <p:ph type="subTitle" idx="1"/>
          </p:nvPr>
        </p:nvSpPr>
        <p:spPr>
          <a:xfrm>
            <a:off x="1371825" y="3091993"/>
            <a:ext cx="6400354" cy="2133148"/>
          </a:xfrm>
        </p:spPr>
        <p:txBody>
          <a:bodyPr/>
          <a:lstStyle/>
          <a:p>
            <a:r>
              <a:rPr lang="en-US" dirty="0"/>
              <a:t>Hemant Saggar</a:t>
            </a:r>
          </a:p>
          <a:p>
            <a:r>
              <a:rPr lang="en-US" dirty="0"/>
              <a:t>Electrical and Computer Engineering Department</a:t>
            </a:r>
          </a:p>
          <a:p>
            <a:r>
              <a:rPr lang="en-US" dirty="0">
                <a:hlinkClick r:id="rId2"/>
              </a:rPr>
              <a:t>hsaggar@ucla.edu</a:t>
            </a:r>
            <a:endParaRPr lang="en-US" dirty="0"/>
          </a:p>
          <a:p>
            <a:endParaRPr lang="en-US" dirty="0"/>
          </a:p>
          <a:p>
            <a:endParaRPr lang="en-US" dirty="0"/>
          </a:p>
          <a:p>
            <a:r>
              <a:rPr lang="en-US" dirty="0"/>
              <a:t>Los Angeles Computing Circle</a:t>
            </a:r>
          </a:p>
          <a:p>
            <a:r>
              <a:rPr lang="en-US" dirty="0"/>
              <a:t>July 16-17, 2018</a:t>
            </a:r>
          </a:p>
        </p:txBody>
      </p:sp>
      <p:cxnSp>
        <p:nvCxnSpPr>
          <p:cNvPr id="7" name="Straight Connector 6">
            <a:extLst>
              <a:ext uri="{FF2B5EF4-FFF2-40B4-BE49-F238E27FC236}">
                <a16:creationId xmlns:a16="http://schemas.microsoft.com/office/drawing/2014/main" id="{B7D8D038-6BD3-411E-AFF7-44D996D2D143}"/>
              </a:ext>
            </a:extLst>
          </p:cNvPr>
          <p:cNvCxnSpPr>
            <a:cxnSpLocks/>
          </p:cNvCxnSpPr>
          <p:nvPr/>
        </p:nvCxnSpPr>
        <p:spPr bwMode="auto">
          <a:xfrm>
            <a:off x="435429" y="2721429"/>
            <a:ext cx="8131628"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9">
            <a:extLst>
              <a:ext uri="{FF2B5EF4-FFF2-40B4-BE49-F238E27FC236}">
                <a16:creationId xmlns:a16="http://schemas.microsoft.com/office/drawing/2014/main" id="{0003387E-0EA3-49E5-A250-44BD94E62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356" y="5417212"/>
            <a:ext cx="1230086" cy="1435747"/>
          </a:xfrm>
          <a:prstGeom prst="rect">
            <a:avLst/>
          </a:prstGeom>
        </p:spPr>
      </p:pic>
      <p:pic>
        <p:nvPicPr>
          <p:cNvPr id="12" name="Picture 11">
            <a:extLst>
              <a:ext uri="{FF2B5EF4-FFF2-40B4-BE49-F238E27FC236}">
                <a16:creationId xmlns:a16="http://schemas.microsoft.com/office/drawing/2014/main" id="{917B89FA-1C94-4010-A6FB-12C1EC502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22957"/>
            <a:ext cx="2149705" cy="1035043"/>
          </a:xfrm>
          <a:prstGeom prst="rect">
            <a:avLst/>
          </a:prstGeom>
        </p:spPr>
      </p:pic>
    </p:spTree>
    <p:extLst>
      <p:ext uri="{BB962C8B-B14F-4D97-AF65-F5344CB8AC3E}">
        <p14:creationId xmlns:p14="http://schemas.microsoft.com/office/powerpoint/2010/main" val="291932151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Content Placeholder 2"/>
          <p:cNvSpPr>
            <a:spLocks noGrp="1"/>
          </p:cNvSpPr>
          <p:nvPr>
            <p:ph idx="1"/>
          </p:nvPr>
        </p:nvSpPr>
        <p:spPr>
          <a:xfrm>
            <a:off x="401837" y="2699655"/>
            <a:ext cx="8340328" cy="3494315"/>
          </a:xfrm>
        </p:spPr>
        <p:txBody>
          <a:bodyPr/>
          <a:lstStyle/>
          <a:p>
            <a:r>
              <a:rPr lang="en-US" sz="1969" dirty="0"/>
              <a:t>Arthur Samuel (IBM, Stanford Professor) (pioneer and coined the term Machine Learning in 1959)- “</a:t>
            </a:r>
            <a:r>
              <a:rPr lang="en-US" sz="1969" i="1" dirty="0">
                <a:latin typeface="+mj-lt"/>
              </a:rPr>
              <a:t>Field of study that gives computers the ability to learn without being explicitly programmed</a:t>
            </a:r>
            <a:r>
              <a:rPr lang="en-US" sz="1969" dirty="0"/>
              <a:t>“</a:t>
            </a:r>
          </a:p>
          <a:p>
            <a:endParaRPr lang="en-US" sz="1969" dirty="0"/>
          </a:p>
          <a:p>
            <a:r>
              <a:rPr lang="en-US" sz="1969" dirty="0"/>
              <a:t>Tom Mitchell (CMU Professor)- “</a:t>
            </a:r>
            <a:r>
              <a:rPr lang="en-US" sz="2000" i="1" dirty="0">
                <a:solidFill>
                  <a:srgbClr val="222222"/>
                </a:solidFill>
                <a:latin typeface="+mj-lt"/>
              </a:rPr>
              <a:t>A computer program is said to learn from experience E with respect to some class of tasks T and performance measure P if its performance at tasks in T, as measured by P, improves with experience E.</a:t>
            </a:r>
            <a:r>
              <a:rPr lang="en-US" sz="1969" dirty="0"/>
              <a:t>”</a:t>
            </a:r>
          </a:p>
          <a:p>
            <a:endParaRPr lang="en-US" sz="1969" dirty="0"/>
          </a:p>
          <a:p>
            <a:r>
              <a:rPr lang="en-US" sz="1969" b="1" dirty="0"/>
              <a:t>Main idea</a:t>
            </a:r>
            <a:r>
              <a:rPr lang="en-US" sz="1969" dirty="0"/>
              <a:t>: software/algorithms that can improve on a</a:t>
            </a:r>
          </a:p>
          <a:p>
            <a:pPr marL="0" indent="0">
              <a:buNone/>
            </a:pPr>
            <a:r>
              <a:rPr lang="en-US" sz="1969" dirty="0"/>
              <a:t>task based on data and previous experience.</a:t>
            </a:r>
          </a:p>
          <a:p>
            <a:pPr marL="0" indent="0">
              <a:buNone/>
            </a:pPr>
            <a:endParaRPr lang="en-US" sz="1969" dirty="0"/>
          </a:p>
          <a:p>
            <a:pPr marL="0" indent="0">
              <a:buNone/>
            </a:pPr>
            <a:endParaRPr lang="en-US" sz="1969" dirty="0"/>
          </a:p>
          <a:p>
            <a:endParaRPr lang="en-US" sz="1969" dirty="0"/>
          </a:p>
        </p:txBody>
      </p:sp>
      <p:pic>
        <p:nvPicPr>
          <p:cNvPr id="7" name="Picture 6">
            <a:extLst>
              <a:ext uri="{FF2B5EF4-FFF2-40B4-BE49-F238E27FC236}">
                <a16:creationId xmlns:a16="http://schemas.microsoft.com/office/drawing/2014/main" id="{B4C12CCE-DE39-4842-85EE-2D33B6CD1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967" y="527116"/>
            <a:ext cx="3497036" cy="1974133"/>
          </a:xfrm>
          <a:prstGeom prst="rect">
            <a:avLst/>
          </a:prstGeom>
        </p:spPr>
      </p:pic>
      <p:sp>
        <p:nvSpPr>
          <p:cNvPr id="6" name="TextBox 5">
            <a:extLst>
              <a:ext uri="{FF2B5EF4-FFF2-40B4-BE49-F238E27FC236}">
                <a16:creationId xmlns:a16="http://schemas.microsoft.com/office/drawing/2014/main" id="{C6A94297-9511-4714-9F5D-2CF073525AB2}"/>
              </a:ext>
            </a:extLst>
          </p:cNvPr>
          <p:cNvSpPr txBox="1"/>
          <p:nvPr/>
        </p:nvSpPr>
        <p:spPr>
          <a:xfrm>
            <a:off x="1578428" y="2270417"/>
            <a:ext cx="4153701" cy="230832"/>
          </a:xfrm>
          <a:prstGeom prst="rect">
            <a:avLst/>
          </a:prstGeom>
          <a:noFill/>
        </p:spPr>
        <p:txBody>
          <a:bodyPr wrap="none" rtlCol="0">
            <a:spAutoFit/>
          </a:bodyPr>
          <a:lstStyle/>
          <a:p>
            <a:r>
              <a:rPr lang="en-US" sz="900" dirty="0"/>
              <a:t>http://www-03.ibm.com/ibm/history/ibm100/us/en/icons/ibm700series/impacts/</a:t>
            </a:r>
          </a:p>
        </p:txBody>
      </p:sp>
    </p:spTree>
    <p:extLst>
      <p:ext uri="{BB962C8B-B14F-4D97-AF65-F5344CB8AC3E}">
        <p14:creationId xmlns:p14="http://schemas.microsoft.com/office/powerpoint/2010/main" val="3474356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B2FF2A8-E23E-427B-ADEC-6A19DD9E0D09}"/>
              </a:ext>
            </a:extLst>
          </p:cNvPr>
          <p:cNvPicPr>
            <a:picLocks noChangeAspect="1"/>
          </p:cNvPicPr>
          <p:nvPr/>
        </p:nvPicPr>
        <p:blipFill rotWithShape="1">
          <a:blip r:embed="rId2">
            <a:extLst>
              <a:ext uri="{28A0092B-C50C-407E-A947-70E740481C1C}">
                <a14:useLocalDpi xmlns:a14="http://schemas.microsoft.com/office/drawing/2010/main" val="0"/>
              </a:ext>
            </a:extLst>
          </a:blip>
          <a:srcRect t="11610"/>
          <a:stretch/>
        </p:blipFill>
        <p:spPr>
          <a:xfrm>
            <a:off x="1166994" y="2023661"/>
            <a:ext cx="7575171" cy="4856114"/>
          </a:xfrm>
          <a:prstGeom prst="rect">
            <a:avLst/>
          </a:prstGeom>
        </p:spPr>
      </p:pic>
      <p:sp>
        <p:nvSpPr>
          <p:cNvPr id="2" name="Title 1">
            <a:extLst>
              <a:ext uri="{FF2B5EF4-FFF2-40B4-BE49-F238E27FC236}">
                <a16:creationId xmlns:a16="http://schemas.microsoft.com/office/drawing/2014/main" id="{DA031F33-F928-45E0-8085-B0DF488C4405}"/>
              </a:ext>
            </a:extLst>
          </p:cNvPr>
          <p:cNvSpPr>
            <a:spLocks noGrp="1"/>
          </p:cNvSpPr>
          <p:nvPr>
            <p:ph type="title"/>
          </p:nvPr>
        </p:nvSpPr>
        <p:spPr/>
        <p:txBody>
          <a:bodyPr/>
          <a:lstStyle/>
          <a:p>
            <a:r>
              <a:rPr lang="en-US" dirty="0"/>
              <a:t>Applications of Machine Learning</a:t>
            </a:r>
          </a:p>
        </p:txBody>
      </p:sp>
      <p:pic>
        <p:nvPicPr>
          <p:cNvPr id="5" name="Content Placeholder 4">
            <a:extLst>
              <a:ext uri="{FF2B5EF4-FFF2-40B4-BE49-F238E27FC236}">
                <a16:creationId xmlns:a16="http://schemas.microsoft.com/office/drawing/2014/main" id="{1CA59058-D980-44F5-9DAB-6AC03FCAE1E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12" r="27258"/>
          <a:stretch/>
        </p:blipFill>
        <p:spPr>
          <a:xfrm>
            <a:off x="3299884" y="1413857"/>
            <a:ext cx="1271714" cy="1143000"/>
          </a:xfrm>
        </p:spPr>
      </p:pic>
      <p:pic>
        <p:nvPicPr>
          <p:cNvPr id="9" name="Picture 8">
            <a:extLst>
              <a:ext uri="{FF2B5EF4-FFF2-40B4-BE49-F238E27FC236}">
                <a16:creationId xmlns:a16="http://schemas.microsoft.com/office/drawing/2014/main" id="{0AADACA1-04B9-4D03-BB04-0F104C37CBA9}"/>
              </a:ext>
            </a:extLst>
          </p:cNvPr>
          <p:cNvPicPr>
            <a:picLocks noChangeAspect="1"/>
          </p:cNvPicPr>
          <p:nvPr/>
        </p:nvPicPr>
        <p:blipFill rotWithShape="1">
          <a:blip r:embed="rId4">
            <a:extLst>
              <a:ext uri="{28A0092B-C50C-407E-A947-70E740481C1C}">
                <a14:useLocalDpi xmlns:a14="http://schemas.microsoft.com/office/drawing/2010/main" val="0"/>
              </a:ext>
            </a:extLst>
          </a:blip>
          <a:srcRect l="24795" r="16413"/>
          <a:stretch/>
        </p:blipFill>
        <p:spPr>
          <a:xfrm>
            <a:off x="49484" y="1452161"/>
            <a:ext cx="952831" cy="2231571"/>
          </a:xfrm>
          <a:prstGeom prst="rect">
            <a:avLst/>
          </a:prstGeom>
        </p:spPr>
      </p:pic>
      <p:pic>
        <p:nvPicPr>
          <p:cNvPr id="13" name="Picture 12">
            <a:extLst>
              <a:ext uri="{FF2B5EF4-FFF2-40B4-BE49-F238E27FC236}">
                <a16:creationId xmlns:a16="http://schemas.microsoft.com/office/drawing/2014/main" id="{4D357990-2C66-4861-B598-E669542A4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5351" y="1452161"/>
            <a:ext cx="1714500" cy="1143000"/>
          </a:xfrm>
          <a:prstGeom prst="rect">
            <a:avLst/>
          </a:prstGeom>
        </p:spPr>
      </p:pic>
      <p:sp>
        <p:nvSpPr>
          <p:cNvPr id="3" name="TextBox 2">
            <a:extLst>
              <a:ext uri="{FF2B5EF4-FFF2-40B4-BE49-F238E27FC236}">
                <a16:creationId xmlns:a16="http://schemas.microsoft.com/office/drawing/2014/main" id="{A3E66942-F46E-4C78-B9D1-B09271203D18}"/>
              </a:ext>
            </a:extLst>
          </p:cNvPr>
          <p:cNvSpPr txBox="1"/>
          <p:nvPr/>
        </p:nvSpPr>
        <p:spPr>
          <a:xfrm>
            <a:off x="5090977" y="2595161"/>
            <a:ext cx="1342034" cy="276999"/>
          </a:xfrm>
          <a:prstGeom prst="rect">
            <a:avLst/>
          </a:prstGeom>
          <a:noFill/>
        </p:spPr>
        <p:txBody>
          <a:bodyPr wrap="none" rtlCol="0">
            <a:spAutoFit/>
          </a:bodyPr>
          <a:lstStyle/>
          <a:p>
            <a:r>
              <a:rPr lang="en-US" sz="1200" dirty="0"/>
              <a:t>Drone navigation</a:t>
            </a:r>
          </a:p>
        </p:txBody>
      </p:sp>
      <p:sp>
        <p:nvSpPr>
          <p:cNvPr id="10" name="TextBox 9">
            <a:extLst>
              <a:ext uri="{FF2B5EF4-FFF2-40B4-BE49-F238E27FC236}">
                <a16:creationId xmlns:a16="http://schemas.microsoft.com/office/drawing/2014/main" id="{386AAD96-A8F4-44F9-B0E5-B3DEB9BF1E48}"/>
              </a:ext>
            </a:extLst>
          </p:cNvPr>
          <p:cNvSpPr txBox="1"/>
          <p:nvPr/>
        </p:nvSpPr>
        <p:spPr>
          <a:xfrm>
            <a:off x="0" y="3770489"/>
            <a:ext cx="1505540" cy="276999"/>
          </a:xfrm>
          <a:prstGeom prst="rect">
            <a:avLst/>
          </a:prstGeom>
          <a:noFill/>
        </p:spPr>
        <p:txBody>
          <a:bodyPr wrap="none" rtlCol="0">
            <a:spAutoFit/>
          </a:bodyPr>
          <a:lstStyle/>
          <a:p>
            <a:r>
              <a:rPr lang="en-US" sz="1200" dirty="0"/>
              <a:t>Self learning robots</a:t>
            </a:r>
          </a:p>
        </p:txBody>
      </p:sp>
      <p:sp>
        <p:nvSpPr>
          <p:cNvPr id="12" name="TextBox 11">
            <a:extLst>
              <a:ext uri="{FF2B5EF4-FFF2-40B4-BE49-F238E27FC236}">
                <a16:creationId xmlns:a16="http://schemas.microsoft.com/office/drawing/2014/main" id="{C66CDEC8-CB98-4EF1-B044-8DE37EDC3F35}"/>
              </a:ext>
            </a:extLst>
          </p:cNvPr>
          <p:cNvSpPr txBox="1"/>
          <p:nvPr/>
        </p:nvSpPr>
        <p:spPr>
          <a:xfrm>
            <a:off x="3265698" y="2641327"/>
            <a:ext cx="1495922" cy="461665"/>
          </a:xfrm>
          <a:prstGeom prst="rect">
            <a:avLst/>
          </a:prstGeom>
          <a:noFill/>
        </p:spPr>
        <p:txBody>
          <a:bodyPr wrap="none" rtlCol="0">
            <a:spAutoFit/>
          </a:bodyPr>
          <a:lstStyle/>
          <a:p>
            <a:r>
              <a:rPr lang="en-US" sz="1200" dirty="0"/>
              <a:t>Speech recognition</a:t>
            </a:r>
          </a:p>
          <a:p>
            <a:r>
              <a:rPr lang="en-US" sz="1200" dirty="0"/>
              <a:t>Semantic analysis</a:t>
            </a:r>
          </a:p>
        </p:txBody>
      </p:sp>
      <p:cxnSp>
        <p:nvCxnSpPr>
          <p:cNvPr id="19" name="Straight Connector 18">
            <a:extLst>
              <a:ext uri="{FF2B5EF4-FFF2-40B4-BE49-F238E27FC236}">
                <a16:creationId xmlns:a16="http://schemas.microsoft.com/office/drawing/2014/main" id="{F39E6C3D-15DB-44D6-972C-CEE60A495A74}"/>
              </a:ext>
            </a:extLst>
          </p:cNvPr>
          <p:cNvCxnSpPr>
            <a:cxnSpLocks/>
            <a:endCxn id="3" idx="2"/>
          </p:cNvCxnSpPr>
          <p:nvPr/>
        </p:nvCxnSpPr>
        <p:spPr bwMode="auto">
          <a:xfrm flipV="1">
            <a:off x="5213967" y="2872160"/>
            <a:ext cx="548027" cy="717708"/>
          </a:xfrm>
          <a:prstGeom prst="line">
            <a:avLst/>
          </a:prstGeom>
          <a:ln w="19050">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204BE2C-FADB-4739-89C1-0CCF76D7B548}"/>
              </a:ext>
            </a:extLst>
          </p:cNvPr>
          <p:cNvCxnSpPr>
            <a:endCxn id="12" idx="2"/>
          </p:cNvCxnSpPr>
          <p:nvPr/>
        </p:nvCxnSpPr>
        <p:spPr bwMode="auto">
          <a:xfrm flipH="1" flipV="1">
            <a:off x="4013659" y="3102992"/>
            <a:ext cx="208385" cy="578391"/>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a:extLst>
              <a:ext uri="{FF2B5EF4-FFF2-40B4-BE49-F238E27FC236}">
                <a16:creationId xmlns:a16="http://schemas.microsoft.com/office/drawing/2014/main" id="{36A033A5-DF1C-44CB-9B8D-DD43EC9F446C}"/>
              </a:ext>
            </a:extLst>
          </p:cNvPr>
          <p:cNvCxnSpPr/>
          <p:nvPr/>
        </p:nvCxnSpPr>
        <p:spPr bwMode="auto">
          <a:xfrm>
            <a:off x="1002315" y="3392187"/>
            <a:ext cx="2542396" cy="655301"/>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5551388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372E-AEA2-4C38-95A3-55E05DD4E7E4}"/>
              </a:ext>
            </a:extLst>
          </p:cNvPr>
          <p:cNvSpPr>
            <a:spLocks noGrp="1"/>
          </p:cNvSpPr>
          <p:nvPr>
            <p:ph type="title"/>
          </p:nvPr>
        </p:nvSpPr>
        <p:spPr/>
        <p:txBody>
          <a:bodyPr/>
          <a:lstStyle/>
          <a:p>
            <a:r>
              <a:rPr lang="en-US" dirty="0"/>
              <a:t>Past, Present and Future of Machine Learning</a:t>
            </a:r>
          </a:p>
        </p:txBody>
      </p:sp>
      <p:sp>
        <p:nvSpPr>
          <p:cNvPr id="3" name="Content Placeholder 2">
            <a:extLst>
              <a:ext uri="{FF2B5EF4-FFF2-40B4-BE49-F238E27FC236}">
                <a16:creationId xmlns:a16="http://schemas.microsoft.com/office/drawing/2014/main" id="{977CD3F1-6EDC-4510-A0E7-60DE2827EC23}"/>
              </a:ext>
            </a:extLst>
          </p:cNvPr>
          <p:cNvSpPr>
            <a:spLocks noGrp="1"/>
          </p:cNvSpPr>
          <p:nvPr>
            <p:ph idx="1"/>
          </p:nvPr>
        </p:nvSpPr>
        <p:spPr/>
        <p:txBody>
          <a:bodyPr/>
          <a:lstStyle/>
          <a:p>
            <a:r>
              <a:rPr lang="en-US" dirty="0"/>
              <a:t>Machine Learning is a sub-branch of Artificial Intelligence that focuses on how machines can learn rather than on end to end intelligent systems.</a:t>
            </a:r>
          </a:p>
          <a:p>
            <a:r>
              <a:rPr lang="en-US" dirty="0"/>
              <a:t>Since the invention of computers, scientists wanted computers to be able to imitate humans in skills, such as recognize objects, understand speech, think and give cohesive answers, play games like chess etc.</a:t>
            </a:r>
          </a:p>
          <a:p>
            <a:r>
              <a:rPr lang="en-US" dirty="0"/>
              <a:t>In 1952, Arthur Samuel wrote the first computer program that could play checkers and improve with experience.</a:t>
            </a:r>
          </a:p>
          <a:p>
            <a:r>
              <a:rPr lang="en-US" dirty="0"/>
              <a:t>In 1957, inspired the by the human brain, the first Artificial Neural Network called the Perceptron was invented by Frank Rosenblatt. It could do binary classification.</a:t>
            </a:r>
          </a:p>
          <a:p>
            <a:r>
              <a:rPr lang="en-US" dirty="0"/>
              <a:t>Research stagnated in the 70s because the neural networks were not thought to be powerful enough. </a:t>
            </a:r>
          </a:p>
          <a:p>
            <a:r>
              <a:rPr lang="en-US" dirty="0"/>
              <a:t>In 80s it was rediscovered how to train neural networks using backpropagation.</a:t>
            </a:r>
          </a:p>
          <a:p>
            <a:r>
              <a:rPr lang="en-US" dirty="0"/>
              <a:t>With better computers and much more data, Machine Learning progress leapfrogged.</a:t>
            </a:r>
          </a:p>
        </p:txBody>
      </p:sp>
    </p:spTree>
    <p:extLst>
      <p:ext uri="{BB962C8B-B14F-4D97-AF65-F5344CB8AC3E}">
        <p14:creationId xmlns:p14="http://schemas.microsoft.com/office/powerpoint/2010/main" val="312177152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BFDA-2B32-4A24-8660-7700EB3E3A08}"/>
              </a:ext>
            </a:extLst>
          </p:cNvPr>
          <p:cNvSpPr>
            <a:spLocks noGrp="1"/>
          </p:cNvSpPr>
          <p:nvPr>
            <p:ph type="title"/>
          </p:nvPr>
        </p:nvSpPr>
        <p:spPr/>
        <p:txBody>
          <a:bodyPr/>
          <a:lstStyle/>
          <a:p>
            <a:r>
              <a:rPr lang="en-US" dirty="0"/>
              <a:t>Past, Present and Future of Machine Learning</a:t>
            </a:r>
          </a:p>
        </p:txBody>
      </p:sp>
      <p:sp>
        <p:nvSpPr>
          <p:cNvPr id="3" name="Content Placeholder 2">
            <a:extLst>
              <a:ext uri="{FF2B5EF4-FFF2-40B4-BE49-F238E27FC236}">
                <a16:creationId xmlns:a16="http://schemas.microsoft.com/office/drawing/2014/main" id="{825DC4A8-C754-436A-8035-90FECD2877A6}"/>
              </a:ext>
            </a:extLst>
          </p:cNvPr>
          <p:cNvSpPr>
            <a:spLocks noGrp="1"/>
          </p:cNvSpPr>
          <p:nvPr>
            <p:ph idx="1"/>
          </p:nvPr>
        </p:nvSpPr>
        <p:spPr/>
        <p:txBody>
          <a:bodyPr/>
          <a:lstStyle/>
          <a:p>
            <a:r>
              <a:rPr lang="en-US" dirty="0"/>
              <a:t>Numerous learning algorithms have been invented in the last 30 years that are more powerful than the previous in learning complex patterns in data. </a:t>
            </a:r>
          </a:p>
          <a:p>
            <a:endParaRPr lang="en-US" dirty="0"/>
          </a:p>
          <a:p>
            <a:r>
              <a:rPr lang="en-US" dirty="0"/>
              <a:t>Some of the recent algorithms that have been invented and are being used are </a:t>
            </a:r>
          </a:p>
          <a:p>
            <a:pPr lvl="1"/>
            <a:r>
              <a:rPr lang="en-US" dirty="0"/>
              <a:t>Support Vector Machines </a:t>
            </a:r>
          </a:p>
          <a:p>
            <a:pPr lvl="1"/>
            <a:r>
              <a:rPr lang="en-US" dirty="0"/>
              <a:t>Decision Trees and Random Forests</a:t>
            </a:r>
          </a:p>
          <a:p>
            <a:pPr lvl="1"/>
            <a:r>
              <a:rPr lang="en-US" dirty="0"/>
              <a:t>Convolutional Neural Networks</a:t>
            </a:r>
          </a:p>
          <a:p>
            <a:pPr lvl="1"/>
            <a:r>
              <a:rPr lang="en-US" dirty="0"/>
              <a:t>Recurrent Neural Networks</a:t>
            </a:r>
          </a:p>
          <a:p>
            <a:pPr lvl="1"/>
            <a:r>
              <a:rPr lang="en-US" dirty="0"/>
              <a:t>Deep Neural Networks</a:t>
            </a:r>
          </a:p>
        </p:txBody>
      </p:sp>
    </p:spTree>
    <p:extLst>
      <p:ext uri="{BB962C8B-B14F-4D97-AF65-F5344CB8AC3E}">
        <p14:creationId xmlns:p14="http://schemas.microsoft.com/office/powerpoint/2010/main" val="18512329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5432-9270-4CC0-8A86-C895EFA7BABB}"/>
              </a:ext>
            </a:extLst>
          </p:cNvPr>
          <p:cNvSpPr>
            <a:spLocks noGrp="1"/>
          </p:cNvSpPr>
          <p:nvPr>
            <p:ph type="title"/>
          </p:nvPr>
        </p:nvSpPr>
        <p:spPr/>
        <p:txBody>
          <a:bodyPr/>
          <a:lstStyle/>
          <a:p>
            <a:r>
              <a:rPr lang="en-US" dirty="0"/>
              <a:t>Past Present and Future of Machine Learning</a:t>
            </a:r>
          </a:p>
        </p:txBody>
      </p:sp>
      <p:sp>
        <p:nvSpPr>
          <p:cNvPr id="3" name="Content Placeholder 2">
            <a:extLst>
              <a:ext uri="{FF2B5EF4-FFF2-40B4-BE49-F238E27FC236}">
                <a16:creationId xmlns:a16="http://schemas.microsoft.com/office/drawing/2014/main" id="{6C62ACC9-07CF-440F-AB81-5C8C4148559F}"/>
              </a:ext>
            </a:extLst>
          </p:cNvPr>
          <p:cNvSpPr>
            <a:spLocks noGrp="1"/>
          </p:cNvSpPr>
          <p:nvPr>
            <p:ph idx="1"/>
          </p:nvPr>
        </p:nvSpPr>
        <p:spPr/>
        <p:txBody>
          <a:bodyPr/>
          <a:lstStyle/>
          <a:p>
            <a:pPr marL="0" indent="0">
              <a:buNone/>
            </a:pPr>
            <a:r>
              <a:rPr lang="en-US" dirty="0"/>
              <a:t>These have allowed these algorithms to do things like </a:t>
            </a:r>
          </a:p>
          <a:p>
            <a:pPr lvl="1"/>
            <a:r>
              <a:rPr lang="en-US" dirty="0"/>
              <a:t>Detect pedestrians and cyclists from video in real time to avoid crashes.</a:t>
            </a:r>
          </a:p>
          <a:p>
            <a:pPr lvl="1"/>
            <a:r>
              <a:rPr lang="en-US" dirty="0"/>
              <a:t>Detect distant galaxies and new space objects from telescope images.</a:t>
            </a:r>
          </a:p>
          <a:p>
            <a:pPr lvl="1"/>
            <a:r>
              <a:rPr lang="en-US" dirty="0"/>
              <a:t>Caption Images and Videos automatically.</a:t>
            </a:r>
          </a:p>
          <a:p>
            <a:pPr lvl="1"/>
            <a:r>
              <a:rPr lang="en-US" dirty="0"/>
              <a:t>Read out the nearby world through glasses for the blind [</a:t>
            </a:r>
            <a:r>
              <a:rPr lang="en-US" dirty="0">
                <a:hlinkClick r:id="rId2"/>
              </a:rPr>
              <a:t>link</a:t>
            </a:r>
            <a:r>
              <a:rPr lang="en-US" dirty="0"/>
              <a:t>].</a:t>
            </a:r>
          </a:p>
          <a:p>
            <a:pPr lvl="1"/>
            <a:r>
              <a:rPr lang="en-US" dirty="0"/>
              <a:t>Play and win games like chess, go, Jeopardy against the best players [</a:t>
            </a:r>
            <a:r>
              <a:rPr lang="en-US" dirty="0">
                <a:hlinkClick r:id="rId3"/>
              </a:rPr>
              <a:t>link</a:t>
            </a:r>
            <a:r>
              <a:rPr lang="en-US" dirty="0"/>
              <a:t>].</a:t>
            </a:r>
          </a:p>
          <a:p>
            <a:endParaRPr lang="en-US" dirty="0"/>
          </a:p>
        </p:txBody>
      </p:sp>
      <p:pic>
        <p:nvPicPr>
          <p:cNvPr id="5" name="Picture 4">
            <a:extLst>
              <a:ext uri="{FF2B5EF4-FFF2-40B4-BE49-F238E27FC236}">
                <a16:creationId xmlns:a16="http://schemas.microsoft.com/office/drawing/2014/main" id="{FF1E5BA6-4E05-43CD-8085-B11A2F74E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86" y="3562283"/>
            <a:ext cx="2295479" cy="1532232"/>
          </a:xfrm>
          <a:prstGeom prst="rect">
            <a:avLst/>
          </a:prstGeom>
        </p:spPr>
      </p:pic>
      <p:pic>
        <p:nvPicPr>
          <p:cNvPr id="7" name="Picture 6">
            <a:extLst>
              <a:ext uri="{FF2B5EF4-FFF2-40B4-BE49-F238E27FC236}">
                <a16:creationId xmlns:a16="http://schemas.microsoft.com/office/drawing/2014/main" id="{5EBAEF47-CA2B-472E-B1D2-633BBA5B2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0882" y="3562284"/>
            <a:ext cx="2295479" cy="1565588"/>
          </a:xfrm>
          <a:prstGeom prst="rect">
            <a:avLst/>
          </a:prstGeom>
        </p:spPr>
      </p:pic>
      <p:pic>
        <p:nvPicPr>
          <p:cNvPr id="9" name="Picture 8">
            <a:extLst>
              <a:ext uri="{FF2B5EF4-FFF2-40B4-BE49-F238E27FC236}">
                <a16:creationId xmlns:a16="http://schemas.microsoft.com/office/drawing/2014/main" id="{51069C39-D682-4573-A33B-B49B52456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0144" y="3562283"/>
            <a:ext cx="3435804" cy="2075949"/>
          </a:xfrm>
          <a:prstGeom prst="rect">
            <a:avLst/>
          </a:prstGeom>
        </p:spPr>
      </p:pic>
    </p:spTree>
    <p:extLst>
      <p:ext uri="{BB962C8B-B14F-4D97-AF65-F5344CB8AC3E}">
        <p14:creationId xmlns:p14="http://schemas.microsoft.com/office/powerpoint/2010/main" val="410064852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2BD2-36FF-43F4-9041-5B03FEDFD0A1}"/>
              </a:ext>
            </a:extLst>
          </p:cNvPr>
          <p:cNvSpPr>
            <a:spLocks noGrp="1"/>
          </p:cNvSpPr>
          <p:nvPr>
            <p:ph type="title"/>
          </p:nvPr>
        </p:nvSpPr>
        <p:spPr/>
        <p:txBody>
          <a:bodyPr/>
          <a:lstStyle/>
          <a:p>
            <a:r>
              <a:rPr lang="en-US" dirty="0"/>
              <a:t>Future Possibilities of Machine Learning</a:t>
            </a:r>
          </a:p>
        </p:txBody>
      </p:sp>
      <p:sp>
        <p:nvSpPr>
          <p:cNvPr id="3" name="Content Placeholder 2">
            <a:extLst>
              <a:ext uri="{FF2B5EF4-FFF2-40B4-BE49-F238E27FC236}">
                <a16:creationId xmlns:a16="http://schemas.microsoft.com/office/drawing/2014/main" id="{C3A1FBF3-B58D-4F44-81B7-2C2969F4BCB3}"/>
              </a:ext>
            </a:extLst>
          </p:cNvPr>
          <p:cNvSpPr>
            <a:spLocks noGrp="1"/>
          </p:cNvSpPr>
          <p:nvPr>
            <p:ph idx="1"/>
          </p:nvPr>
        </p:nvSpPr>
        <p:spPr>
          <a:xfrm>
            <a:off x="401836" y="2460171"/>
            <a:ext cx="8340329" cy="3790610"/>
          </a:xfrm>
        </p:spPr>
        <p:txBody>
          <a:bodyPr/>
          <a:lstStyle/>
          <a:p>
            <a:pPr marL="0" indent="0">
              <a:buNone/>
            </a:pPr>
            <a:r>
              <a:rPr lang="en-US" dirty="0"/>
              <a:t>Healthcare/Biology:</a:t>
            </a:r>
          </a:p>
          <a:p>
            <a:r>
              <a:rPr lang="en-US" dirty="0"/>
              <a:t>Helping cure diseases like cancer by massive data analysis and modeling.</a:t>
            </a:r>
          </a:p>
          <a:p>
            <a:r>
              <a:rPr lang="en-US" dirty="0"/>
              <a:t>Personalized medicine based on individual genome.</a:t>
            </a:r>
          </a:p>
          <a:p>
            <a:r>
              <a:rPr lang="en-US" dirty="0"/>
              <a:t> Understanding how billions of neurons in human brain communicate.</a:t>
            </a:r>
          </a:p>
          <a:p>
            <a:pPr marL="0" indent="0">
              <a:buNone/>
            </a:pPr>
            <a:r>
              <a:rPr lang="en-US" dirty="0"/>
              <a:t>Agriculture:</a:t>
            </a:r>
          </a:p>
          <a:p>
            <a:r>
              <a:rPr lang="en-US" dirty="0"/>
              <a:t>Reducing pesticide use by only giving sufficient enough to kill the weeds.</a:t>
            </a:r>
          </a:p>
          <a:p>
            <a:pPr marL="0" indent="0">
              <a:buNone/>
            </a:pPr>
            <a:r>
              <a:rPr lang="en-US" dirty="0"/>
              <a:t>Climate:</a:t>
            </a:r>
          </a:p>
          <a:p>
            <a:r>
              <a:rPr lang="en-US" dirty="0"/>
              <a:t>Better weather and storm prediction.</a:t>
            </a:r>
          </a:p>
          <a:p>
            <a:pPr marL="0" indent="0">
              <a:buNone/>
            </a:pPr>
            <a:r>
              <a:rPr lang="en-US" dirty="0"/>
              <a:t>Space:</a:t>
            </a:r>
          </a:p>
          <a:p>
            <a:r>
              <a:rPr lang="en-US" dirty="0"/>
              <a:t>Self driving airplanes</a:t>
            </a:r>
          </a:p>
          <a:p>
            <a:r>
              <a:rPr lang="en-US" dirty="0"/>
              <a:t>Self driving extra-Solar system rovers</a:t>
            </a:r>
          </a:p>
        </p:txBody>
      </p:sp>
      <p:sp>
        <p:nvSpPr>
          <p:cNvPr id="4" name="TextBox 3">
            <a:extLst>
              <a:ext uri="{FF2B5EF4-FFF2-40B4-BE49-F238E27FC236}">
                <a16:creationId xmlns:a16="http://schemas.microsoft.com/office/drawing/2014/main" id="{4D91985D-A90B-478D-BCEA-C7E868275605}"/>
              </a:ext>
            </a:extLst>
          </p:cNvPr>
          <p:cNvSpPr txBox="1"/>
          <p:nvPr/>
        </p:nvSpPr>
        <p:spPr>
          <a:xfrm>
            <a:off x="401836" y="1534886"/>
            <a:ext cx="8197878" cy="646331"/>
          </a:xfrm>
          <a:prstGeom prst="rect">
            <a:avLst/>
          </a:prstGeom>
          <a:noFill/>
        </p:spPr>
        <p:txBody>
          <a:bodyPr wrap="square" rtlCol="0">
            <a:spAutoFit/>
          </a:bodyPr>
          <a:lstStyle/>
          <a:p>
            <a:r>
              <a:rPr lang="en-US" dirty="0"/>
              <a:t>Can you suggest some practical uses of Machine Learning and Artificial Intelligence?</a:t>
            </a:r>
          </a:p>
        </p:txBody>
      </p:sp>
    </p:spTree>
    <p:extLst>
      <p:ext uri="{BB962C8B-B14F-4D97-AF65-F5344CB8AC3E}">
        <p14:creationId xmlns:p14="http://schemas.microsoft.com/office/powerpoint/2010/main" val="269423262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DAD2E-3B5C-4D33-B76E-59D9934377A7}"/>
              </a:ext>
            </a:extLst>
          </p:cNvPr>
          <p:cNvSpPr>
            <a:spLocks noGrp="1"/>
          </p:cNvSpPr>
          <p:nvPr>
            <p:ph type="title"/>
          </p:nvPr>
        </p:nvSpPr>
        <p:spPr/>
        <p:txBody>
          <a:bodyPr/>
          <a:lstStyle/>
          <a:p>
            <a:r>
              <a:rPr lang="en-US" dirty="0"/>
              <a:t>Need of Some Caution</a:t>
            </a:r>
          </a:p>
        </p:txBody>
      </p:sp>
      <p:sp>
        <p:nvSpPr>
          <p:cNvPr id="3" name="Content Placeholder 2">
            <a:extLst>
              <a:ext uri="{FF2B5EF4-FFF2-40B4-BE49-F238E27FC236}">
                <a16:creationId xmlns:a16="http://schemas.microsoft.com/office/drawing/2014/main" id="{7CAC45DE-A974-438F-8209-B1807EF0D3C3}"/>
              </a:ext>
            </a:extLst>
          </p:cNvPr>
          <p:cNvSpPr>
            <a:spLocks noGrp="1"/>
          </p:cNvSpPr>
          <p:nvPr>
            <p:ph idx="1"/>
          </p:nvPr>
        </p:nvSpPr>
        <p:spPr/>
        <p:txBody>
          <a:bodyPr/>
          <a:lstStyle/>
          <a:p>
            <a:pPr marL="457200" indent="-457200" algn="just">
              <a:buFont typeface="+mj-lt"/>
              <a:buAutoNum type="arabicPeriod"/>
            </a:pPr>
            <a:r>
              <a:rPr lang="en-US" sz="2000" dirty="0"/>
              <a:t>Machine Learning skills is more than just programming. It uses knowledge from fields like probability, statistics, linear algebra, calculus, physics, optimization. These skills become more important the deeper you go into the field so please learn them.</a:t>
            </a:r>
          </a:p>
          <a:p>
            <a:pPr marL="457200" indent="-457200" algn="just">
              <a:buFont typeface="+mj-lt"/>
              <a:buAutoNum type="arabicPeriod"/>
            </a:pPr>
            <a:endParaRPr lang="en-US" sz="2000" dirty="0"/>
          </a:p>
          <a:p>
            <a:pPr marL="457200" indent="-457200" algn="just">
              <a:buFont typeface="+mj-lt"/>
              <a:buAutoNum type="arabicPeriod"/>
            </a:pPr>
            <a:r>
              <a:rPr lang="en-US" sz="2000" dirty="0"/>
              <a:t>Use the simplest solution that gets your job done… e.g. Don’t use Machine Learning to add two numbers </a:t>
            </a:r>
            <a:r>
              <a:rPr lang="en-US" sz="2000" dirty="0">
                <a:sym typeface="Wingdings" panose="05000000000000000000" pitchFamily="2" charset="2"/>
              </a:rPr>
              <a:t> . Use a calculator. </a:t>
            </a:r>
          </a:p>
          <a:p>
            <a:pPr marL="457200" indent="-457200" algn="just">
              <a:buFont typeface="+mj-lt"/>
              <a:buAutoNum type="arabicPeriod"/>
            </a:pPr>
            <a:endParaRPr lang="en-US" sz="2000" dirty="0"/>
          </a:p>
          <a:p>
            <a:pPr marL="457200" indent="-457200" algn="just">
              <a:buFont typeface="+mj-lt"/>
              <a:buAutoNum type="arabicPeriod"/>
            </a:pPr>
            <a:r>
              <a:rPr lang="en-US" sz="2000" dirty="0"/>
              <a:t>Use your skills wisely and for good. Remain ethical.</a:t>
            </a:r>
          </a:p>
          <a:p>
            <a:pPr marL="457200" indent="-457200" algn="just">
              <a:buFont typeface="+mj-lt"/>
              <a:buAutoNum type="arabicPeriod"/>
            </a:pPr>
            <a:endParaRPr lang="en-US" sz="2000" dirty="0"/>
          </a:p>
          <a:p>
            <a:pPr marL="457200" indent="-457200" algn="just">
              <a:buFont typeface="+mj-lt"/>
              <a:buAutoNum type="arabicPeriod"/>
            </a:pPr>
            <a:r>
              <a:rPr lang="en-US" sz="2000" dirty="0"/>
              <a:t>Keep the privacy of people’s data in mind when using it. Ask permission first and remember that the results may affect them (in things like ad targeting, military surveillance, fake news etc..). See 4. </a:t>
            </a:r>
          </a:p>
          <a:p>
            <a:pPr marL="457200" indent="-457200" algn="just">
              <a:buFont typeface="+mj-lt"/>
              <a:buAutoNum type="arabicPeriod"/>
            </a:pPr>
            <a:endParaRPr lang="en-US" sz="2000" dirty="0"/>
          </a:p>
        </p:txBody>
      </p:sp>
    </p:spTree>
    <p:extLst>
      <p:ext uri="{BB962C8B-B14F-4D97-AF65-F5344CB8AC3E}">
        <p14:creationId xmlns:p14="http://schemas.microsoft.com/office/powerpoint/2010/main" val="178160190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lstStyle/>
          <a:p>
            <a:r>
              <a:rPr lang="en-US" sz="2250" dirty="0">
                <a:solidFill>
                  <a:schemeClr val="accent1"/>
                </a:solidFill>
              </a:rPr>
              <a:t>What is Machine Learning?</a:t>
            </a:r>
          </a:p>
          <a:p>
            <a:pPr marL="0" indent="0">
              <a:buNone/>
            </a:pPr>
            <a:endParaRPr lang="en-US" sz="2250" dirty="0">
              <a:solidFill>
                <a:schemeClr val="accent1"/>
              </a:solidFill>
            </a:endParaRPr>
          </a:p>
          <a:p>
            <a:r>
              <a:rPr lang="en-US" sz="2250" b="1" dirty="0">
                <a:solidFill>
                  <a:schemeClr val="accent6"/>
                </a:solidFill>
              </a:rPr>
              <a:t>Types of Learning</a:t>
            </a:r>
          </a:p>
          <a:p>
            <a:endParaRPr lang="en-US" sz="2250" dirty="0">
              <a:solidFill>
                <a:schemeClr val="accent1"/>
              </a:solidFill>
            </a:endParaRPr>
          </a:p>
          <a:p>
            <a:r>
              <a:rPr lang="en-US" sz="2250" dirty="0">
                <a:solidFill>
                  <a:schemeClr val="accent1"/>
                </a:solidFill>
              </a:rPr>
              <a:t>Applications / Real-Life Examples</a:t>
            </a:r>
          </a:p>
          <a:p>
            <a:endParaRPr lang="en-US" sz="2250" dirty="0">
              <a:solidFill>
                <a:schemeClr val="accent1"/>
              </a:solidFill>
            </a:endParaRPr>
          </a:p>
          <a:p>
            <a:r>
              <a:rPr lang="en-US" sz="2250" dirty="0">
                <a:solidFill>
                  <a:schemeClr val="accent1"/>
                </a:solidFill>
              </a:rPr>
              <a:t>Overview of Various Approaches</a:t>
            </a:r>
          </a:p>
          <a:p>
            <a:endParaRPr lang="en-US" sz="2250" dirty="0">
              <a:solidFill>
                <a:schemeClr val="accent1"/>
              </a:solidFill>
            </a:endParaRPr>
          </a:p>
          <a:p>
            <a:r>
              <a:rPr lang="en-US" sz="2250" dirty="0">
                <a:solidFill>
                  <a:schemeClr val="accent1"/>
                </a:solidFill>
              </a:rPr>
              <a:t>Detailed View of a Few Approaches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185236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77E3-9C0B-461A-9E25-0D483E71147B}"/>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BFAB34FF-8C60-41E1-99F4-625B4C9BE5B1}"/>
              </a:ext>
            </a:extLst>
          </p:cNvPr>
          <p:cNvSpPr>
            <a:spLocks noGrp="1"/>
          </p:cNvSpPr>
          <p:nvPr>
            <p:ph idx="1"/>
          </p:nvPr>
        </p:nvSpPr>
        <p:spPr/>
        <p:txBody>
          <a:bodyPr/>
          <a:lstStyle/>
          <a:p>
            <a:pPr marL="0" indent="0">
              <a:buNone/>
            </a:pPr>
            <a:r>
              <a:rPr lang="en-US" sz="1969" b="1" dirty="0"/>
              <a:t>1.</a:t>
            </a:r>
            <a:r>
              <a:rPr lang="en-US" sz="1969" b="1" dirty="0">
                <a:solidFill>
                  <a:srgbClr val="7030A0"/>
                </a:solidFill>
              </a:rPr>
              <a:t> Supervised Learning </a:t>
            </a:r>
            <a:r>
              <a:rPr lang="en-US" sz="1687" dirty="0"/>
              <a:t>(task driven)</a:t>
            </a:r>
          </a:p>
          <a:p>
            <a:pPr lvl="1"/>
            <a:r>
              <a:rPr lang="en-US" sz="1687" dirty="0"/>
              <a:t>Training data (example) set is well-labeled with the desired output class.</a:t>
            </a:r>
          </a:p>
          <a:p>
            <a:pPr lvl="1"/>
            <a:endParaRPr lang="en-US" sz="1687" dirty="0"/>
          </a:p>
          <a:p>
            <a:pPr marL="0" indent="0">
              <a:spcAft>
                <a:spcPts val="422"/>
              </a:spcAft>
              <a:buNone/>
            </a:pPr>
            <a:r>
              <a:rPr lang="en-US" sz="1687" u="sng" dirty="0"/>
              <a:t>Examples</a:t>
            </a:r>
          </a:p>
          <a:p>
            <a:pPr lvl="1">
              <a:spcAft>
                <a:spcPts val="422"/>
              </a:spcAft>
            </a:pPr>
            <a:r>
              <a:rPr lang="en-US" sz="1687" b="1" dirty="0"/>
              <a:t>Classification</a:t>
            </a:r>
          </a:p>
          <a:p>
            <a:pPr lvl="2">
              <a:spcAft>
                <a:spcPts val="422"/>
              </a:spcAft>
            </a:pPr>
            <a:r>
              <a:rPr lang="en-US" sz="1687" dirty="0"/>
              <a:t>Email spam detector</a:t>
            </a:r>
            <a:endParaRPr lang="en-US" sz="1687" dirty="0">
              <a:solidFill>
                <a:srgbClr val="FF0000"/>
              </a:solidFill>
            </a:endParaRPr>
          </a:p>
          <a:p>
            <a:pPr lvl="2">
              <a:spcAft>
                <a:spcPts val="422"/>
              </a:spcAft>
            </a:pPr>
            <a:r>
              <a:rPr lang="en-US" sz="1687" dirty="0"/>
              <a:t>Facial recognition / thumbprint recognition</a:t>
            </a:r>
          </a:p>
          <a:p>
            <a:pPr lvl="2">
              <a:spcAft>
                <a:spcPts val="422"/>
              </a:spcAft>
            </a:pPr>
            <a:r>
              <a:rPr lang="en-US" sz="1687" dirty="0"/>
              <a:t>Speech recognition (Siri, Alexa, </a:t>
            </a:r>
            <a:r>
              <a:rPr lang="en-US" sz="1687" dirty="0" err="1"/>
              <a:t>etc</a:t>
            </a:r>
            <a:endParaRPr lang="en-US" sz="1687" dirty="0"/>
          </a:p>
          <a:p>
            <a:pPr lvl="3">
              <a:spcAft>
                <a:spcPts val="422"/>
              </a:spcAft>
            </a:pPr>
            <a:r>
              <a:rPr lang="en-US" sz="1687" dirty="0"/>
              <a:t> </a:t>
            </a:r>
            <a:r>
              <a:rPr lang="en-US" sz="1687" i="1" dirty="0"/>
              <a:t>How Siri learns a new language </a:t>
            </a:r>
            <a:r>
              <a:rPr lang="en-US" sz="1687" dirty="0">
                <a:hlinkClick r:id="rId3"/>
              </a:rPr>
              <a:t>https://www.reuters.com/article/us-apple-siri-idUSKBN16G0H3</a:t>
            </a:r>
            <a:endParaRPr lang="en-US" sz="1687" dirty="0"/>
          </a:p>
          <a:p>
            <a:pPr lvl="2">
              <a:spcAft>
                <a:spcPts val="422"/>
              </a:spcAft>
            </a:pPr>
            <a:r>
              <a:rPr lang="en-US" sz="1687" dirty="0"/>
              <a:t>Image classification (MNIST/CIFAR/ImageNet)</a:t>
            </a:r>
          </a:p>
          <a:p>
            <a:pPr lvl="1">
              <a:spcAft>
                <a:spcPts val="422"/>
              </a:spcAft>
            </a:pPr>
            <a:r>
              <a:rPr lang="en-US" sz="1687" b="1" dirty="0"/>
              <a:t>Prediction</a:t>
            </a:r>
          </a:p>
          <a:p>
            <a:pPr lvl="2">
              <a:spcAft>
                <a:spcPts val="422"/>
              </a:spcAft>
            </a:pPr>
            <a:r>
              <a:rPr lang="en-US" sz="1687" dirty="0"/>
              <a:t>Housing price estimate (Zillow)</a:t>
            </a:r>
          </a:p>
          <a:p>
            <a:pPr lvl="2">
              <a:spcAft>
                <a:spcPts val="422"/>
              </a:spcAft>
            </a:pPr>
            <a:r>
              <a:rPr lang="en-US" sz="1687" dirty="0"/>
              <a:t>Stock market</a:t>
            </a:r>
          </a:p>
          <a:p>
            <a:pPr lvl="1">
              <a:spcAft>
                <a:spcPts val="422"/>
              </a:spcAft>
            </a:pPr>
            <a:r>
              <a:rPr lang="en-US" sz="1687" b="1" dirty="0"/>
              <a:t>Medical Diagnosis</a:t>
            </a:r>
          </a:p>
        </p:txBody>
      </p:sp>
    </p:spTree>
    <p:extLst>
      <p:ext uri="{BB962C8B-B14F-4D97-AF65-F5344CB8AC3E}">
        <p14:creationId xmlns:p14="http://schemas.microsoft.com/office/powerpoint/2010/main" val="4179560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animEffect transition="in" filter="fade">
                                      <p:cBhvr>
                                        <p:cTn id="36" dur="500"/>
                                        <p:tgtEl>
                                          <p:spTgt spid="3">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Effect transition="in" filter="fade">
                                      <p:cBhvr>
                                        <p:cTn id="4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77E3-9C0B-461A-9E25-0D483E71147B}"/>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BFAB34FF-8C60-41E1-99F4-625B4C9BE5B1}"/>
              </a:ext>
            </a:extLst>
          </p:cNvPr>
          <p:cNvSpPr>
            <a:spLocks noGrp="1"/>
          </p:cNvSpPr>
          <p:nvPr>
            <p:ph idx="1"/>
          </p:nvPr>
        </p:nvSpPr>
        <p:spPr>
          <a:xfrm>
            <a:off x="428463" y="1446610"/>
            <a:ext cx="8340328" cy="4616648"/>
          </a:xfrm>
        </p:spPr>
        <p:txBody>
          <a:bodyPr/>
          <a:lstStyle/>
          <a:p>
            <a:pPr marL="0" indent="0">
              <a:buNone/>
            </a:pPr>
            <a:r>
              <a:rPr lang="en-US" sz="2250" b="1" dirty="0"/>
              <a:t>2.</a:t>
            </a:r>
            <a:r>
              <a:rPr lang="en-US" sz="2250" b="1" dirty="0">
                <a:solidFill>
                  <a:srgbClr val="7030A0"/>
                </a:solidFill>
              </a:rPr>
              <a:t> </a:t>
            </a:r>
            <a:r>
              <a:rPr lang="en-US" sz="2250" b="1" dirty="0">
                <a:solidFill>
                  <a:srgbClr val="FF0000"/>
                </a:solidFill>
              </a:rPr>
              <a:t>Unsupervised Learning </a:t>
            </a:r>
            <a:r>
              <a:rPr lang="en-US" sz="1969" dirty="0"/>
              <a:t>(data driven-exploratory)</a:t>
            </a:r>
          </a:p>
          <a:p>
            <a:pPr lvl="1"/>
            <a:r>
              <a:rPr lang="en-US" sz="1969" dirty="0"/>
              <a:t>No desired output label is given to the training data.</a:t>
            </a:r>
          </a:p>
          <a:p>
            <a:pPr lvl="1"/>
            <a:r>
              <a:rPr lang="en-US" sz="1969" dirty="0"/>
              <a:t>Can be used to find hidden patterns/structure in data.</a:t>
            </a:r>
          </a:p>
          <a:p>
            <a:pPr lvl="1"/>
            <a:endParaRPr lang="en-US" sz="1969" dirty="0"/>
          </a:p>
          <a:p>
            <a:pPr marL="0" indent="0">
              <a:spcAft>
                <a:spcPts val="422"/>
              </a:spcAft>
              <a:buNone/>
            </a:pPr>
            <a:r>
              <a:rPr lang="en-US" sz="1969" u="sng" dirty="0"/>
              <a:t>Examples</a:t>
            </a:r>
          </a:p>
          <a:p>
            <a:pPr lvl="1">
              <a:spcAft>
                <a:spcPts val="422"/>
              </a:spcAft>
            </a:pPr>
            <a:r>
              <a:rPr lang="en-US" sz="1969" b="1" dirty="0"/>
              <a:t>Clustering</a:t>
            </a:r>
          </a:p>
          <a:p>
            <a:pPr lvl="2">
              <a:spcAft>
                <a:spcPts val="422"/>
              </a:spcAft>
            </a:pPr>
            <a:r>
              <a:rPr lang="en-US" sz="1969" dirty="0"/>
              <a:t>Shoppers into similar behaviors</a:t>
            </a:r>
          </a:p>
          <a:p>
            <a:pPr lvl="2">
              <a:spcAft>
                <a:spcPts val="422"/>
              </a:spcAft>
            </a:pPr>
            <a:r>
              <a:rPr lang="en-US" sz="1969" dirty="0"/>
              <a:t>User modeling for marketing</a:t>
            </a:r>
          </a:p>
          <a:p>
            <a:pPr lvl="2">
              <a:spcAft>
                <a:spcPts val="422"/>
              </a:spcAft>
            </a:pPr>
            <a:r>
              <a:rPr lang="en-US" sz="1969" dirty="0"/>
              <a:t>Recommendations (Netflix, Pandora, etc.)</a:t>
            </a:r>
          </a:p>
          <a:p>
            <a:pPr lvl="1">
              <a:spcAft>
                <a:spcPts val="422"/>
              </a:spcAft>
            </a:pPr>
            <a:r>
              <a:rPr lang="en-US" sz="1969" b="1" dirty="0"/>
              <a:t>Anomaly Detection</a:t>
            </a:r>
          </a:p>
          <a:p>
            <a:pPr lvl="2">
              <a:spcAft>
                <a:spcPts val="422"/>
              </a:spcAft>
            </a:pPr>
            <a:r>
              <a:rPr lang="en-US" sz="1969" dirty="0"/>
              <a:t>Credit card fraud / Banking fraud</a:t>
            </a:r>
            <a:endParaRPr lang="en-US" sz="1969" b="1" dirty="0"/>
          </a:p>
          <a:p>
            <a:pPr lvl="2">
              <a:spcAft>
                <a:spcPts val="422"/>
              </a:spcAft>
            </a:pPr>
            <a:r>
              <a:rPr lang="en-US" sz="1969" dirty="0"/>
              <a:t>Network Attack Detection</a:t>
            </a:r>
          </a:p>
          <a:p>
            <a:pPr lvl="1">
              <a:spcAft>
                <a:spcPts val="422"/>
              </a:spcAft>
            </a:pPr>
            <a:r>
              <a:rPr lang="en-US" b="1" dirty="0"/>
              <a:t>Association Rule Learning</a:t>
            </a:r>
            <a:endParaRPr lang="en-US" dirty="0"/>
          </a:p>
          <a:p>
            <a:pPr lvl="2">
              <a:spcAft>
                <a:spcPts val="422"/>
              </a:spcAft>
            </a:pPr>
            <a:r>
              <a:rPr lang="en-US" dirty="0"/>
              <a:t>Purchase buns + butter = also purchase hamburger patty</a:t>
            </a:r>
          </a:p>
          <a:p>
            <a:pPr lvl="2"/>
            <a:endParaRPr lang="en-US" dirty="0"/>
          </a:p>
          <a:p>
            <a:pPr lvl="1"/>
            <a:endParaRPr lang="en-US" dirty="0"/>
          </a:p>
        </p:txBody>
      </p:sp>
      <p:pic>
        <p:nvPicPr>
          <p:cNvPr id="4" name="Picture 2" descr="https://upload.wikimedia.org/wikipedia/commons/thumb/e/e5/KMeans-Gaussian-data.svg/434px-KMeans-Gaussian-data.svg.png">
            <a:extLst>
              <a:ext uri="{FF2B5EF4-FFF2-40B4-BE49-F238E27FC236}">
                <a16:creationId xmlns:a16="http://schemas.microsoft.com/office/drawing/2014/main" id="{DF283B24-3AD4-42EB-ADD4-1C0D27D91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766" y="2571750"/>
            <a:ext cx="2906613" cy="312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2314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fade">
                                      <p:cBhvr>
                                        <p:cTn id="38" dur="500"/>
                                        <p:tgtEl>
                                          <p:spTgt spid="3">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Effect transition="in" filter="fade">
                                      <p:cBhvr>
                                        <p:cTn id="4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E91D6-550C-435D-B5EC-2F77F1FCA702}"/>
              </a:ext>
            </a:extLst>
          </p:cNvPr>
          <p:cNvSpPr>
            <a:spLocks noGrp="1"/>
          </p:cNvSpPr>
          <p:nvPr>
            <p:ph type="title"/>
          </p:nvPr>
        </p:nvSpPr>
        <p:spPr/>
        <p:txBody>
          <a:bodyPr/>
          <a:lstStyle/>
          <a:p>
            <a:r>
              <a:rPr lang="en-US" sz="3200" dirty="0"/>
              <a:t>In This Lecture</a:t>
            </a:r>
          </a:p>
        </p:txBody>
      </p:sp>
      <p:sp>
        <p:nvSpPr>
          <p:cNvPr id="3" name="Content Placeholder 2">
            <a:extLst>
              <a:ext uri="{FF2B5EF4-FFF2-40B4-BE49-F238E27FC236}">
                <a16:creationId xmlns:a16="http://schemas.microsoft.com/office/drawing/2014/main" id="{B6961B96-9048-4904-8D87-93ADA0E8179B}"/>
              </a:ext>
            </a:extLst>
          </p:cNvPr>
          <p:cNvSpPr>
            <a:spLocks noGrp="1"/>
          </p:cNvSpPr>
          <p:nvPr>
            <p:ph idx="1"/>
          </p:nvPr>
        </p:nvSpPr>
        <p:spPr>
          <a:xfrm>
            <a:off x="401836" y="1634133"/>
            <a:ext cx="8340329" cy="4616648"/>
          </a:xfrm>
        </p:spPr>
        <p:txBody>
          <a:bodyPr/>
          <a:lstStyle/>
          <a:p>
            <a:r>
              <a:rPr lang="en-US" sz="2400" dirty="0"/>
              <a:t>What is Machine Learning</a:t>
            </a:r>
          </a:p>
          <a:p>
            <a:pPr lvl="1">
              <a:buFont typeface="Courier New" panose="02070309020205020404" pitchFamily="49" charset="0"/>
              <a:buChar char="o"/>
            </a:pPr>
            <a:r>
              <a:rPr lang="en-US" sz="2000" dirty="0"/>
              <a:t>Definition. Examples. History. Current. Future.</a:t>
            </a:r>
          </a:p>
          <a:p>
            <a:r>
              <a:rPr lang="en-US" sz="2000" dirty="0"/>
              <a:t>Types of Problems solved by Machine Learning</a:t>
            </a:r>
          </a:p>
          <a:p>
            <a:r>
              <a:rPr lang="en-US" sz="2000" dirty="0"/>
              <a:t>A Binary Classification Example</a:t>
            </a:r>
          </a:p>
          <a:p>
            <a:pPr lvl="1"/>
            <a:r>
              <a:rPr lang="en-US" sz="2000" dirty="0"/>
              <a:t>Intuition behind and setting up the problem</a:t>
            </a:r>
          </a:p>
          <a:p>
            <a:r>
              <a:rPr lang="en-US" sz="2000" dirty="0"/>
              <a:t>Supervised Learning Approaches</a:t>
            </a:r>
          </a:p>
          <a:p>
            <a:pPr lvl="1"/>
            <a:r>
              <a:rPr lang="en-US" sz="2000" dirty="0"/>
              <a:t>Naïve Bayes classifier</a:t>
            </a:r>
          </a:p>
          <a:p>
            <a:pPr lvl="1"/>
            <a:r>
              <a:rPr lang="en-US" sz="2000" dirty="0"/>
              <a:t>Linear and Logistic classifiers</a:t>
            </a:r>
          </a:p>
          <a:p>
            <a:pPr lvl="1"/>
            <a:r>
              <a:rPr lang="en-US" sz="2000" dirty="0"/>
              <a:t>Support Vector Machines</a:t>
            </a:r>
          </a:p>
          <a:p>
            <a:pPr lvl="1"/>
            <a:r>
              <a:rPr lang="en-US" sz="2000" dirty="0"/>
              <a:t>Neural Networks</a:t>
            </a:r>
          </a:p>
          <a:p>
            <a:r>
              <a:rPr lang="en-US" sz="2000" dirty="0"/>
              <a:t>Unsupervised Learning</a:t>
            </a:r>
          </a:p>
          <a:p>
            <a:pPr lvl="1"/>
            <a:r>
              <a:rPr lang="en-US" sz="2000" dirty="0"/>
              <a:t>K-means</a:t>
            </a:r>
          </a:p>
          <a:p>
            <a:pPr lvl="1"/>
            <a:r>
              <a:rPr lang="en-US" sz="2000" dirty="0"/>
              <a:t>Dimensionality reduction</a:t>
            </a:r>
          </a:p>
          <a:p>
            <a:r>
              <a:rPr lang="en-US" sz="2000" dirty="0"/>
              <a:t>Projects</a:t>
            </a:r>
          </a:p>
          <a:p>
            <a:pPr lvl="1"/>
            <a:r>
              <a:rPr lang="en-US" sz="2000" dirty="0"/>
              <a:t>Monkey hand movement to the target.</a:t>
            </a:r>
          </a:p>
          <a:p>
            <a:pPr lvl="1"/>
            <a:r>
              <a:rPr lang="en-US" sz="2000" dirty="0"/>
              <a:t>Digit classification from images into 0 to 9 using Naïve Bayes classifier.</a:t>
            </a:r>
          </a:p>
          <a:p>
            <a:pPr lvl="1"/>
            <a:endParaRPr lang="en-US" sz="2000" dirty="0"/>
          </a:p>
          <a:p>
            <a:pPr lvl="1"/>
            <a:endParaRPr lang="en-US" sz="2000" dirty="0"/>
          </a:p>
        </p:txBody>
      </p:sp>
    </p:spTree>
    <p:extLst>
      <p:ext uri="{BB962C8B-B14F-4D97-AF65-F5344CB8AC3E}">
        <p14:creationId xmlns:p14="http://schemas.microsoft.com/office/powerpoint/2010/main" val="68328139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77E3-9C0B-461A-9E25-0D483E71147B}"/>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BFAB34FF-8C60-41E1-99F4-625B4C9BE5B1}"/>
              </a:ext>
            </a:extLst>
          </p:cNvPr>
          <p:cNvSpPr>
            <a:spLocks noGrp="1"/>
          </p:cNvSpPr>
          <p:nvPr>
            <p:ph idx="1"/>
          </p:nvPr>
        </p:nvSpPr>
        <p:spPr>
          <a:xfrm>
            <a:off x="401836" y="1634133"/>
            <a:ext cx="8340328" cy="4616648"/>
          </a:xfrm>
        </p:spPr>
        <p:txBody>
          <a:bodyPr/>
          <a:lstStyle/>
          <a:p>
            <a:pPr marL="0" indent="0">
              <a:buNone/>
            </a:pPr>
            <a:r>
              <a:rPr lang="en-US" sz="2250" b="1" dirty="0"/>
              <a:t>3.</a:t>
            </a:r>
            <a:r>
              <a:rPr lang="en-US" sz="2250" b="1" dirty="0">
                <a:solidFill>
                  <a:srgbClr val="7030A0"/>
                </a:solidFill>
              </a:rPr>
              <a:t> </a:t>
            </a:r>
            <a:r>
              <a:rPr lang="en-US" sz="2250" b="1" dirty="0">
                <a:solidFill>
                  <a:srgbClr val="00B050"/>
                </a:solidFill>
              </a:rPr>
              <a:t>Reinforcement Learning </a:t>
            </a:r>
            <a:r>
              <a:rPr lang="en-US" sz="1969" dirty="0"/>
              <a:t>(feedback driven)</a:t>
            </a:r>
          </a:p>
          <a:p>
            <a:pPr lvl="1"/>
            <a:r>
              <a:rPr lang="en-US" sz="1969" dirty="0"/>
              <a:t>Interacts with dynamic environment.</a:t>
            </a:r>
          </a:p>
          <a:p>
            <a:pPr lvl="1"/>
            <a:r>
              <a:rPr lang="en-US" sz="1969" dirty="0"/>
              <a:t>Receives positive and negative feedback.</a:t>
            </a:r>
          </a:p>
          <a:p>
            <a:pPr lvl="1"/>
            <a:endParaRPr lang="en-US" sz="1969" dirty="0"/>
          </a:p>
          <a:p>
            <a:pPr marL="0" indent="0">
              <a:spcAft>
                <a:spcPts val="422"/>
              </a:spcAft>
              <a:buNone/>
            </a:pPr>
            <a:r>
              <a:rPr lang="en-US" sz="1969" u="sng" dirty="0"/>
              <a:t>Examples</a:t>
            </a:r>
          </a:p>
          <a:p>
            <a:pPr lvl="1">
              <a:spcAft>
                <a:spcPts val="844"/>
              </a:spcAft>
            </a:pPr>
            <a:r>
              <a:rPr lang="en-US" sz="1969" dirty="0"/>
              <a:t>Complex board games (chess, go, etc.)</a:t>
            </a:r>
          </a:p>
          <a:p>
            <a:pPr lvl="2">
              <a:spcAft>
                <a:spcPts val="844"/>
              </a:spcAft>
            </a:pPr>
            <a:r>
              <a:rPr lang="en-US" sz="1969" dirty="0"/>
              <a:t>Why not tic-tac-toe?</a:t>
            </a:r>
          </a:p>
          <a:p>
            <a:pPr lvl="1">
              <a:spcAft>
                <a:spcPts val="844"/>
              </a:spcAft>
            </a:pPr>
            <a:r>
              <a:rPr lang="en-US" sz="1969" dirty="0"/>
              <a:t>Video games</a:t>
            </a:r>
          </a:p>
          <a:p>
            <a:pPr lvl="1">
              <a:spcAft>
                <a:spcPts val="844"/>
              </a:spcAft>
            </a:pPr>
            <a:r>
              <a:rPr lang="en-US" sz="1969" dirty="0"/>
              <a:t>Self-driving cars / drones</a:t>
            </a:r>
          </a:p>
          <a:p>
            <a:pPr lvl="1">
              <a:spcAft>
                <a:spcPts val="844"/>
              </a:spcAft>
            </a:pPr>
            <a:r>
              <a:rPr lang="en-US" sz="1969" dirty="0"/>
              <a:t>Robots learning to walk, adapt to environment</a:t>
            </a:r>
            <a:endParaRPr lang="en-US" dirty="0"/>
          </a:p>
          <a:p>
            <a:pPr lvl="1"/>
            <a:endParaRPr lang="en-US" dirty="0"/>
          </a:p>
          <a:p>
            <a:pPr lvl="1"/>
            <a:endParaRPr lang="en-US" dirty="0"/>
          </a:p>
        </p:txBody>
      </p:sp>
    </p:spTree>
    <p:extLst>
      <p:ext uri="{BB962C8B-B14F-4D97-AF65-F5344CB8AC3E}">
        <p14:creationId xmlns:p14="http://schemas.microsoft.com/office/powerpoint/2010/main" val="1841706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lstStyle/>
          <a:p>
            <a:r>
              <a:rPr lang="en-US" sz="2250" dirty="0">
                <a:solidFill>
                  <a:schemeClr val="accent1"/>
                </a:solidFill>
              </a:rPr>
              <a:t>What is Machine Learning?</a:t>
            </a:r>
          </a:p>
          <a:p>
            <a:pPr marL="276824" lvl="1" indent="0">
              <a:buNone/>
            </a:pPr>
            <a:endParaRPr lang="en-US" sz="2250" dirty="0">
              <a:solidFill>
                <a:schemeClr val="accent1"/>
              </a:solidFill>
            </a:endParaRPr>
          </a:p>
          <a:p>
            <a:r>
              <a:rPr lang="en-US" sz="2250" dirty="0">
                <a:solidFill>
                  <a:schemeClr val="accent1"/>
                </a:solidFill>
              </a:rPr>
              <a:t>Related Mathematical Fields</a:t>
            </a:r>
          </a:p>
          <a:p>
            <a:endParaRPr lang="en-US" sz="2250" dirty="0">
              <a:solidFill>
                <a:schemeClr val="accent1"/>
              </a:solidFill>
            </a:endParaRPr>
          </a:p>
          <a:p>
            <a:r>
              <a:rPr lang="en-US" sz="2250" dirty="0">
                <a:solidFill>
                  <a:schemeClr val="accent1"/>
                </a:solidFill>
              </a:rPr>
              <a:t>Types of Learning</a:t>
            </a:r>
          </a:p>
          <a:p>
            <a:endParaRPr lang="en-US" sz="2250" dirty="0">
              <a:solidFill>
                <a:schemeClr val="accent1"/>
              </a:solidFill>
            </a:endParaRPr>
          </a:p>
          <a:p>
            <a:r>
              <a:rPr lang="en-US" sz="2250" b="1" dirty="0">
                <a:solidFill>
                  <a:schemeClr val="accent6"/>
                </a:solidFill>
              </a:rPr>
              <a:t>Details of Types of Learning</a:t>
            </a:r>
          </a:p>
          <a:p>
            <a:endParaRPr lang="en-US" sz="2250" dirty="0">
              <a:solidFill>
                <a:schemeClr val="accent1"/>
              </a:solidFill>
            </a:endParaRPr>
          </a:p>
          <a:p>
            <a:r>
              <a:rPr lang="en-US" sz="2250" dirty="0">
                <a:solidFill>
                  <a:schemeClr val="accent1"/>
                </a:solidFill>
              </a:rPr>
              <a:t>Detailed View of a Few Approaches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602566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r>
              <a:rPr lang="en-US" dirty="0"/>
              <a:t>One type of application is </a:t>
            </a:r>
            <a:r>
              <a:rPr lang="en-US" b="1" dirty="0"/>
              <a:t>classification</a:t>
            </a:r>
            <a:r>
              <a:rPr lang="en-US" dirty="0"/>
              <a:t>.</a:t>
            </a:r>
          </a:p>
          <a:p>
            <a:endParaRPr lang="en-US" dirty="0"/>
          </a:p>
          <a:p>
            <a:r>
              <a:rPr lang="en-US" dirty="0"/>
              <a:t>A popular example is text classification. Email clients have to decide whether an email is </a:t>
            </a:r>
          </a:p>
          <a:p>
            <a:pPr lvl="2"/>
            <a:r>
              <a:rPr lang="en-US" dirty="0"/>
              <a:t>1. spam</a:t>
            </a:r>
          </a:p>
          <a:p>
            <a:pPr lvl="2"/>
            <a:r>
              <a:rPr lang="en-US" dirty="0"/>
              <a:t>2. not spam</a:t>
            </a:r>
          </a:p>
          <a:p>
            <a:pPr lvl="2"/>
            <a:endParaRPr lang="en-US" dirty="0"/>
          </a:p>
          <a:p>
            <a:r>
              <a:rPr lang="en-US" dirty="0"/>
              <a:t>This is an example of a classification task. What does the client use to make the decision? </a:t>
            </a:r>
            <a:r>
              <a:rPr lang="en-US" b="1" dirty="0"/>
              <a:t>Data! </a:t>
            </a:r>
          </a:p>
          <a:p>
            <a:endParaRPr lang="en-US" b="1" dirty="0"/>
          </a:p>
          <a:p>
            <a:r>
              <a:rPr lang="en-US" dirty="0"/>
              <a:t>The table below shows % of words/characters in an email message. Some words are found a lot in spam and not in non-spam mail:</a:t>
            </a:r>
          </a:p>
          <a:p>
            <a:endParaRPr lang="en-US" dirty="0"/>
          </a:p>
          <a:p>
            <a:endParaRPr lang="en-US"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735" y="5036344"/>
            <a:ext cx="6134695" cy="870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053828" y="5827626"/>
            <a:ext cx="4572000" cy="200504"/>
          </a:xfrm>
          <a:prstGeom prst="rect">
            <a:avLst/>
          </a:prstGeom>
        </p:spPr>
        <p:txBody>
          <a:bodyPr>
            <a:spAutoFit/>
          </a:bodyPr>
          <a:lstStyle/>
          <a:p>
            <a:r>
              <a:rPr lang="en-US" sz="703" dirty="0"/>
              <a:t>Elements of Statistical Learning, Second Edition</a:t>
            </a:r>
          </a:p>
        </p:txBody>
      </p:sp>
    </p:spTree>
    <p:extLst>
      <p:ext uri="{BB962C8B-B14F-4D97-AF65-F5344CB8AC3E}">
        <p14:creationId xmlns:p14="http://schemas.microsoft.com/office/powerpoint/2010/main" val="329737076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401836" y="1634133"/>
            <a:ext cx="8340328" cy="4616648"/>
          </a:xfrm>
        </p:spPr>
        <p:txBody>
          <a:bodyPr/>
          <a:lstStyle/>
          <a:p>
            <a:r>
              <a:rPr lang="en-US" dirty="0"/>
              <a:t>Also common: </a:t>
            </a:r>
            <a:r>
              <a:rPr lang="en-US" b="1" dirty="0"/>
              <a:t>facial recognition</a:t>
            </a:r>
            <a:r>
              <a:rPr lang="en-US" dirty="0"/>
              <a:t>:</a:t>
            </a:r>
          </a:p>
          <a:p>
            <a:pPr lvl="1"/>
            <a:r>
              <a:rPr lang="en-US" dirty="0"/>
              <a:t>Think of a security system that has a database of employee photos. Each time a person enters the building, the classifier examines a snapshot.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76825" lvl="1" indent="0">
              <a:buNone/>
            </a:pPr>
            <a:endParaRPr lang="en-US" dirty="0"/>
          </a:p>
          <a:p>
            <a:pPr lvl="1"/>
            <a:r>
              <a:rPr lang="en-US" dirty="0"/>
              <a:t>Goal: identify the current person as one of the employees, or an unknown person.  </a:t>
            </a:r>
          </a:p>
          <a:p>
            <a:pPr lvl="1"/>
            <a:endParaRPr lang="en-US" dirty="0"/>
          </a:p>
          <a:p>
            <a:pPr lvl="1"/>
            <a:r>
              <a:rPr lang="en-US" dirty="0"/>
              <a:t>Challenge: facial portraits vary a lot.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43474"/>
            <a:ext cx="2250281" cy="2104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descr="http://electronicimaging.spiedigitallibrary.org/data/Journals/ELECTIM/24708/JEI_21_3_033011_f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282" y="3044711"/>
            <a:ext cx="3551783" cy="142496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cdn1.alphr.com/sites/alphr/files/styles/insert_main_wide_image/public/2015/09/fair-deepface-facial-recognition.jpg?itok=BTEQt0OW">
            <a:extLst>
              <a:ext uri="{FF2B5EF4-FFF2-40B4-BE49-F238E27FC236}">
                <a16:creationId xmlns:a16="http://schemas.microsoft.com/office/drawing/2014/main" id="{BDF985AD-2379-4182-8C83-6E71FA778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492" y="2816616"/>
            <a:ext cx="3341883" cy="1881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57017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r>
              <a:rPr lang="en-US" sz="2109" b="1" dirty="0"/>
              <a:t>Image recognition </a:t>
            </a:r>
            <a:r>
              <a:rPr lang="en-US" sz="2109" dirty="0"/>
              <a:t>attempts to identify what is in the picture</a:t>
            </a:r>
          </a:p>
          <a:p>
            <a:endParaRPr lang="en-US" sz="2109" dirty="0"/>
          </a:p>
          <a:p>
            <a:endParaRPr lang="en-US" sz="2109" dirty="0"/>
          </a:p>
          <a:p>
            <a:endParaRPr lang="en-US" sz="2109" dirty="0"/>
          </a:p>
          <a:p>
            <a:endParaRPr lang="en-US" sz="2109" dirty="0"/>
          </a:p>
          <a:p>
            <a:endParaRPr lang="en-US" sz="2109" dirty="0"/>
          </a:p>
          <a:p>
            <a:endParaRPr lang="en-US" sz="2109" dirty="0"/>
          </a:p>
          <a:p>
            <a:endParaRPr lang="en-US" sz="2109" dirty="0"/>
          </a:p>
          <a:p>
            <a:endParaRPr lang="en-US" sz="2109" dirty="0"/>
          </a:p>
          <a:p>
            <a:endParaRPr lang="en-US" sz="2109" dirty="0"/>
          </a:p>
          <a:p>
            <a:r>
              <a:rPr lang="en-US" sz="2109" dirty="0"/>
              <a:t>Try this demo:</a:t>
            </a:r>
          </a:p>
          <a:p>
            <a:pPr marL="0" indent="0" algn="ctr">
              <a:buNone/>
            </a:pPr>
            <a:r>
              <a:rPr lang="en-US" sz="2109" dirty="0">
                <a:hlinkClick r:id="rId2"/>
              </a:rPr>
              <a:t>http://www.clarifai.com/demo</a:t>
            </a:r>
            <a:endParaRPr lang="en-US" sz="2109" dirty="0"/>
          </a:p>
          <a:p>
            <a:r>
              <a:rPr lang="en-US" sz="2109" dirty="0"/>
              <a:t>What images did you get tagged correctly?</a:t>
            </a:r>
          </a:p>
          <a:p>
            <a:r>
              <a:rPr lang="en-US" sz="2109" dirty="0"/>
              <a:t>What didn’t work?</a:t>
            </a:r>
          </a:p>
        </p:txBody>
      </p:sp>
      <p:pic>
        <p:nvPicPr>
          <p:cNvPr id="5122" name="Picture 2" descr="https://blogs.nvidia.com/wp-content/uploads/2014/09/InsideImagenet.png">
            <a:extLst>
              <a:ext uri="{FF2B5EF4-FFF2-40B4-BE49-F238E27FC236}">
                <a16:creationId xmlns:a16="http://schemas.microsoft.com/office/drawing/2014/main" id="{4621BB05-27C5-4F6A-B4CC-609A14B0C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766" y="1982390"/>
            <a:ext cx="6173575" cy="3305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5554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Translation</a:t>
            </a:r>
          </a:p>
        </p:txBody>
      </p:sp>
      <p:sp>
        <p:nvSpPr>
          <p:cNvPr id="3" name="Content Placeholder 2"/>
          <p:cNvSpPr>
            <a:spLocks noGrp="1"/>
          </p:cNvSpPr>
          <p:nvPr>
            <p:ph idx="1"/>
          </p:nvPr>
        </p:nvSpPr>
        <p:spPr/>
        <p:txBody>
          <a:bodyPr/>
          <a:lstStyle/>
          <a:p>
            <a:r>
              <a:rPr lang="en-US" dirty="0"/>
              <a:t>Another task is to translate documents</a:t>
            </a:r>
          </a:p>
          <a:p>
            <a:endParaRPr lang="en-US" dirty="0"/>
          </a:p>
          <a:p>
            <a:r>
              <a:rPr lang="en-US" dirty="0"/>
              <a:t>We have lots of data to start with: thousands of manually translated documents are available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Try it with </a:t>
            </a:r>
            <a:r>
              <a:rPr lang="en-US" dirty="0">
                <a:hlinkClick r:id="rId2" action="ppaction://hlinkfile"/>
              </a:rPr>
              <a:t>translate.google.com</a:t>
            </a:r>
            <a:endParaRPr lang="en-US" dirty="0"/>
          </a:p>
          <a:p>
            <a:endParaRPr lang="en-US" dirty="0"/>
          </a:p>
          <a:p>
            <a:r>
              <a:rPr lang="en-US" dirty="0"/>
              <a:t>Does much better than just a word-for-word literal translation</a:t>
            </a:r>
          </a:p>
        </p:txBody>
      </p:sp>
      <p:sp>
        <p:nvSpPr>
          <p:cNvPr id="4" name="Rectangle 3"/>
          <p:cNvSpPr/>
          <p:nvPr/>
        </p:nvSpPr>
        <p:spPr>
          <a:xfrm>
            <a:off x="446484" y="3020634"/>
            <a:ext cx="3643313" cy="2365263"/>
          </a:xfrm>
          <a:prstGeom prst="rect">
            <a:avLst/>
          </a:prstGeom>
          <a:ln>
            <a:solidFill>
              <a:schemeClr val="tx1"/>
            </a:solidFill>
          </a:ln>
        </p:spPr>
        <p:txBody>
          <a:bodyPr wrap="square">
            <a:spAutoFit/>
          </a:bodyPr>
          <a:lstStyle/>
          <a:p>
            <a:pPr algn="l"/>
            <a:r>
              <a:rPr lang="en-US" sz="1055" dirty="0" err="1"/>
              <a:t>Soldats</a:t>
            </a:r>
            <a:r>
              <a:rPr lang="en-US" sz="1055" dirty="0"/>
              <a:t> de ma </a:t>
            </a:r>
            <a:r>
              <a:rPr lang="en-US" sz="1055" dirty="0" err="1"/>
              <a:t>vieille</a:t>
            </a:r>
            <a:r>
              <a:rPr lang="en-US" sz="1055" dirty="0"/>
              <a:t> </a:t>
            </a:r>
            <a:r>
              <a:rPr lang="en-US" sz="1055" dirty="0" err="1"/>
              <a:t>Garde</a:t>
            </a:r>
            <a:r>
              <a:rPr lang="en-US" sz="1055" dirty="0"/>
              <a:t>,</a:t>
            </a:r>
          </a:p>
          <a:p>
            <a:pPr algn="l"/>
            <a:r>
              <a:rPr lang="en-US" sz="1055" dirty="0"/>
              <a:t>Je </a:t>
            </a:r>
            <a:r>
              <a:rPr lang="en-US" sz="1055" dirty="0" err="1"/>
              <a:t>vous</a:t>
            </a:r>
            <a:r>
              <a:rPr lang="en-US" sz="1055" dirty="0"/>
              <a:t> </a:t>
            </a:r>
            <a:r>
              <a:rPr lang="en-US" sz="1055" dirty="0" err="1"/>
              <a:t>fais</a:t>
            </a:r>
            <a:r>
              <a:rPr lang="en-US" sz="1055" dirty="0"/>
              <a:t> </a:t>
            </a:r>
            <a:r>
              <a:rPr lang="en-US" sz="1055" dirty="0" err="1"/>
              <a:t>mes</a:t>
            </a:r>
            <a:r>
              <a:rPr lang="en-US" sz="1055" dirty="0"/>
              <a:t> adieux.</a:t>
            </a:r>
          </a:p>
          <a:p>
            <a:pPr algn="l"/>
            <a:endParaRPr lang="en-US" sz="1055" dirty="0"/>
          </a:p>
          <a:p>
            <a:pPr algn="l"/>
            <a:r>
              <a:rPr lang="en-US" sz="1055" dirty="0" err="1"/>
              <a:t>Depuis</a:t>
            </a:r>
            <a:r>
              <a:rPr lang="en-US" sz="1055" dirty="0"/>
              <a:t> </a:t>
            </a:r>
            <a:r>
              <a:rPr lang="en-US" sz="1055" dirty="0" err="1"/>
              <a:t>vingt</a:t>
            </a:r>
            <a:r>
              <a:rPr lang="en-US" sz="1055" dirty="0"/>
              <a:t> </a:t>
            </a:r>
            <a:r>
              <a:rPr lang="en-US" sz="1055" dirty="0" err="1"/>
              <a:t>ans</a:t>
            </a:r>
            <a:r>
              <a:rPr lang="en-US" sz="1055" dirty="0"/>
              <a:t>, je </a:t>
            </a:r>
            <a:r>
              <a:rPr lang="en-US" sz="1055" dirty="0" err="1"/>
              <a:t>vous</a:t>
            </a:r>
            <a:r>
              <a:rPr lang="en-US" sz="1055" dirty="0"/>
              <a:t> </a:t>
            </a:r>
            <a:r>
              <a:rPr lang="en-US" sz="1055" dirty="0" err="1"/>
              <a:t>ai</a:t>
            </a:r>
            <a:r>
              <a:rPr lang="en-US" sz="1055" dirty="0"/>
              <a:t> </a:t>
            </a:r>
            <a:r>
              <a:rPr lang="en-US" sz="1055" dirty="0" err="1"/>
              <a:t>trouvés</a:t>
            </a:r>
            <a:r>
              <a:rPr lang="en-US" sz="1055" dirty="0"/>
              <a:t> </a:t>
            </a:r>
            <a:r>
              <a:rPr lang="en-US" sz="1055" dirty="0" err="1"/>
              <a:t>constamment</a:t>
            </a:r>
            <a:r>
              <a:rPr lang="en-US" sz="1055" dirty="0"/>
              <a:t> sur le </a:t>
            </a:r>
            <a:r>
              <a:rPr lang="en-US" sz="1055" dirty="0" err="1"/>
              <a:t>chemin</a:t>
            </a:r>
            <a:r>
              <a:rPr lang="en-US" sz="1055" dirty="0"/>
              <a:t> de </a:t>
            </a:r>
            <a:r>
              <a:rPr lang="en-US" sz="1055" dirty="0" err="1"/>
              <a:t>l’honneur</a:t>
            </a:r>
            <a:r>
              <a:rPr lang="en-US" sz="1055" dirty="0"/>
              <a:t> et de la </a:t>
            </a:r>
            <a:r>
              <a:rPr lang="en-US" sz="1055" dirty="0" err="1"/>
              <a:t>gloire</a:t>
            </a:r>
            <a:r>
              <a:rPr lang="en-US" sz="1055" dirty="0"/>
              <a:t>. </a:t>
            </a:r>
            <a:r>
              <a:rPr lang="en-US" sz="1055" dirty="0" err="1"/>
              <a:t>Dans</a:t>
            </a:r>
            <a:r>
              <a:rPr lang="en-US" sz="1055" dirty="0"/>
              <a:t> </a:t>
            </a:r>
            <a:r>
              <a:rPr lang="en-US" sz="1055" dirty="0" err="1"/>
              <a:t>ces</a:t>
            </a:r>
            <a:r>
              <a:rPr lang="en-US" sz="1055" dirty="0"/>
              <a:t> </a:t>
            </a:r>
            <a:r>
              <a:rPr lang="en-US" sz="1055" dirty="0" err="1"/>
              <a:t>derniers</a:t>
            </a:r>
            <a:r>
              <a:rPr lang="en-US" sz="1055" dirty="0"/>
              <a:t> temps, </a:t>
            </a:r>
            <a:r>
              <a:rPr lang="en-US" sz="1055" dirty="0" err="1"/>
              <a:t>comme</a:t>
            </a:r>
            <a:r>
              <a:rPr lang="en-US" sz="1055" dirty="0"/>
              <a:t> </a:t>
            </a:r>
            <a:r>
              <a:rPr lang="en-US" sz="1055" dirty="0" err="1"/>
              <a:t>dans</a:t>
            </a:r>
            <a:r>
              <a:rPr lang="en-US" sz="1055" dirty="0"/>
              <a:t> </a:t>
            </a:r>
            <a:r>
              <a:rPr lang="en-US" sz="1055" dirty="0" err="1"/>
              <a:t>ceux</a:t>
            </a:r>
            <a:r>
              <a:rPr lang="en-US" sz="1055" dirty="0"/>
              <a:t> de </a:t>
            </a:r>
            <a:r>
              <a:rPr lang="en-US" sz="1055" dirty="0" err="1"/>
              <a:t>notre</a:t>
            </a:r>
            <a:r>
              <a:rPr lang="en-US" sz="1055" dirty="0"/>
              <a:t> </a:t>
            </a:r>
            <a:r>
              <a:rPr lang="en-US" sz="1055" dirty="0" err="1"/>
              <a:t>prospérité</a:t>
            </a:r>
            <a:r>
              <a:rPr lang="en-US" sz="1055" dirty="0"/>
              <a:t>, </a:t>
            </a:r>
            <a:r>
              <a:rPr lang="en-US" sz="1055" dirty="0" err="1"/>
              <a:t>vous</a:t>
            </a:r>
            <a:r>
              <a:rPr lang="en-US" sz="1055" dirty="0"/>
              <a:t> </a:t>
            </a:r>
            <a:r>
              <a:rPr lang="en-US" sz="1055" dirty="0" err="1"/>
              <a:t>n’avez</a:t>
            </a:r>
            <a:r>
              <a:rPr lang="en-US" sz="1055" dirty="0"/>
              <a:t> </a:t>
            </a:r>
            <a:r>
              <a:rPr lang="en-US" sz="1055" dirty="0" err="1"/>
              <a:t>cessé</a:t>
            </a:r>
            <a:r>
              <a:rPr lang="en-US" sz="1055" dirty="0"/>
              <a:t> d’être des </a:t>
            </a:r>
            <a:r>
              <a:rPr lang="en-US" sz="1055" dirty="0" err="1"/>
              <a:t>modèles</a:t>
            </a:r>
            <a:r>
              <a:rPr lang="en-US" sz="1055" dirty="0"/>
              <a:t> de </a:t>
            </a:r>
            <a:r>
              <a:rPr lang="en-US" sz="1055" dirty="0" err="1"/>
              <a:t>bravoure</a:t>
            </a:r>
            <a:r>
              <a:rPr lang="en-US" sz="1055" dirty="0"/>
              <a:t> et de </a:t>
            </a:r>
            <a:r>
              <a:rPr lang="en-US" sz="1055" dirty="0" err="1"/>
              <a:t>fidélité</a:t>
            </a:r>
            <a:r>
              <a:rPr lang="en-US" sz="1055" dirty="0"/>
              <a:t>.</a:t>
            </a:r>
          </a:p>
          <a:p>
            <a:pPr algn="l"/>
            <a:endParaRPr lang="en-US" sz="1055" dirty="0"/>
          </a:p>
          <a:p>
            <a:pPr algn="l"/>
            <a:r>
              <a:rPr lang="en-US" sz="1055" dirty="0"/>
              <a:t>Avec des hommes </a:t>
            </a:r>
            <a:r>
              <a:rPr lang="en-US" sz="1055" dirty="0" err="1"/>
              <a:t>tels</a:t>
            </a:r>
            <a:r>
              <a:rPr lang="en-US" sz="1055" dirty="0"/>
              <a:t> que </a:t>
            </a:r>
            <a:r>
              <a:rPr lang="en-US" sz="1055" dirty="0" err="1"/>
              <a:t>vous</a:t>
            </a:r>
            <a:r>
              <a:rPr lang="en-US" sz="1055" dirty="0"/>
              <a:t>, </a:t>
            </a:r>
            <a:r>
              <a:rPr lang="en-US" sz="1055" dirty="0" err="1"/>
              <a:t>notre</a:t>
            </a:r>
            <a:r>
              <a:rPr lang="en-US" sz="1055" dirty="0"/>
              <a:t> cause </a:t>
            </a:r>
            <a:r>
              <a:rPr lang="en-US" sz="1055" dirty="0" err="1"/>
              <a:t>n’était</a:t>
            </a:r>
            <a:r>
              <a:rPr lang="en-US" sz="1055" dirty="0"/>
              <a:t> pas </a:t>
            </a:r>
            <a:r>
              <a:rPr lang="en-US" sz="1055" dirty="0" err="1"/>
              <a:t>perdue</a:t>
            </a:r>
            <a:r>
              <a:rPr lang="en-US" sz="1055" dirty="0"/>
              <a:t>. </a:t>
            </a:r>
            <a:r>
              <a:rPr lang="en-US" sz="1055" dirty="0" err="1"/>
              <a:t>Mais</a:t>
            </a:r>
            <a:r>
              <a:rPr lang="en-US" sz="1055" dirty="0"/>
              <a:t> la guerre </a:t>
            </a:r>
            <a:r>
              <a:rPr lang="en-US" sz="1055" dirty="0" err="1"/>
              <a:t>était</a:t>
            </a:r>
            <a:r>
              <a:rPr lang="en-US" sz="1055" dirty="0"/>
              <a:t> interminable ; </a:t>
            </a:r>
            <a:r>
              <a:rPr lang="en-US" sz="1055" dirty="0" err="1"/>
              <a:t>c’eut</a:t>
            </a:r>
            <a:r>
              <a:rPr lang="en-US" sz="1055" dirty="0"/>
              <a:t> </a:t>
            </a:r>
            <a:r>
              <a:rPr lang="en-US" sz="1055" dirty="0" err="1"/>
              <a:t>été</a:t>
            </a:r>
            <a:r>
              <a:rPr lang="en-US" sz="1055" dirty="0"/>
              <a:t> la guerre </a:t>
            </a:r>
            <a:r>
              <a:rPr lang="en-US" sz="1055" dirty="0" err="1"/>
              <a:t>civile</a:t>
            </a:r>
            <a:r>
              <a:rPr lang="en-US" sz="1055" dirty="0"/>
              <a:t>, et la France </a:t>
            </a:r>
            <a:r>
              <a:rPr lang="en-US" sz="1055" dirty="0" err="1"/>
              <a:t>n’en</a:t>
            </a:r>
            <a:r>
              <a:rPr lang="en-US" sz="1055" dirty="0"/>
              <a:t> </a:t>
            </a:r>
            <a:r>
              <a:rPr lang="en-US" sz="1055" dirty="0" err="1"/>
              <a:t>serait</a:t>
            </a:r>
            <a:r>
              <a:rPr lang="en-US" sz="1055" dirty="0"/>
              <a:t> </a:t>
            </a:r>
            <a:r>
              <a:rPr lang="en-US" sz="1055" dirty="0" err="1"/>
              <a:t>devenue</a:t>
            </a:r>
            <a:r>
              <a:rPr lang="en-US" sz="1055" dirty="0"/>
              <a:t> que plus </a:t>
            </a:r>
            <a:r>
              <a:rPr lang="en-US" sz="1055" dirty="0" err="1"/>
              <a:t>malheureuse</a:t>
            </a:r>
            <a:r>
              <a:rPr lang="en-US" sz="1055" dirty="0"/>
              <a:t>. </a:t>
            </a:r>
            <a:r>
              <a:rPr lang="en-US" sz="1055" dirty="0" err="1"/>
              <a:t>J’ai</a:t>
            </a:r>
            <a:r>
              <a:rPr lang="en-US" sz="1055" dirty="0"/>
              <a:t> </a:t>
            </a:r>
            <a:r>
              <a:rPr lang="en-US" sz="1055" dirty="0" err="1"/>
              <a:t>donc</a:t>
            </a:r>
            <a:r>
              <a:rPr lang="en-US" sz="1055" dirty="0"/>
              <a:t> </a:t>
            </a:r>
            <a:r>
              <a:rPr lang="en-US" sz="1055" dirty="0" err="1"/>
              <a:t>sacrifié</a:t>
            </a:r>
            <a:r>
              <a:rPr lang="en-US" sz="1055" dirty="0"/>
              <a:t> </a:t>
            </a:r>
            <a:r>
              <a:rPr lang="en-US" sz="1055" dirty="0" err="1"/>
              <a:t>tous</a:t>
            </a:r>
            <a:r>
              <a:rPr lang="en-US" sz="1055" dirty="0"/>
              <a:t> </a:t>
            </a:r>
            <a:r>
              <a:rPr lang="en-US" sz="1055" dirty="0" err="1"/>
              <a:t>nos</a:t>
            </a:r>
            <a:r>
              <a:rPr lang="en-US" sz="1055" dirty="0"/>
              <a:t> </a:t>
            </a:r>
            <a:r>
              <a:rPr lang="en-US" sz="1055" dirty="0" err="1"/>
              <a:t>intérêts</a:t>
            </a:r>
            <a:r>
              <a:rPr lang="en-US" sz="1055" dirty="0"/>
              <a:t> à </a:t>
            </a:r>
            <a:r>
              <a:rPr lang="en-US" sz="1055" dirty="0" err="1"/>
              <a:t>ceux</a:t>
            </a:r>
            <a:r>
              <a:rPr lang="en-US" sz="1055" dirty="0"/>
              <a:t> de la </a:t>
            </a:r>
            <a:r>
              <a:rPr lang="en-US" sz="1055" dirty="0" err="1"/>
              <a:t>patrie</a:t>
            </a:r>
            <a:r>
              <a:rPr lang="en-US" sz="1055" dirty="0"/>
              <a:t> ; je pars. </a:t>
            </a:r>
            <a:r>
              <a:rPr lang="en-US" sz="1055" dirty="0" err="1"/>
              <a:t>Vous</a:t>
            </a:r>
            <a:r>
              <a:rPr lang="en-US" sz="1055" dirty="0"/>
              <a:t>, </a:t>
            </a:r>
            <a:r>
              <a:rPr lang="en-US" sz="1055" dirty="0" err="1"/>
              <a:t>mes</a:t>
            </a:r>
            <a:r>
              <a:rPr lang="en-US" sz="1055" dirty="0"/>
              <a:t> </a:t>
            </a:r>
            <a:r>
              <a:rPr lang="en-US" sz="1055" dirty="0" err="1"/>
              <a:t>amis</a:t>
            </a:r>
            <a:r>
              <a:rPr lang="en-US" sz="1055" dirty="0"/>
              <a:t>, </a:t>
            </a:r>
            <a:r>
              <a:rPr lang="en-US" sz="1055" dirty="0" err="1"/>
              <a:t>continuez</a:t>
            </a:r>
            <a:r>
              <a:rPr lang="en-US" sz="1055" dirty="0"/>
              <a:t> de </a:t>
            </a:r>
            <a:r>
              <a:rPr lang="en-US" sz="1055" dirty="0" err="1"/>
              <a:t>servir</a:t>
            </a:r>
            <a:r>
              <a:rPr lang="en-US" sz="1055" dirty="0"/>
              <a:t> la France.</a:t>
            </a:r>
          </a:p>
        </p:txBody>
      </p:sp>
      <p:sp>
        <p:nvSpPr>
          <p:cNvPr id="5" name="Rectangle 4"/>
          <p:cNvSpPr/>
          <p:nvPr/>
        </p:nvSpPr>
        <p:spPr>
          <a:xfrm>
            <a:off x="4464844" y="3020633"/>
            <a:ext cx="4232672" cy="1878206"/>
          </a:xfrm>
          <a:prstGeom prst="rect">
            <a:avLst/>
          </a:prstGeom>
          <a:ln>
            <a:solidFill>
              <a:schemeClr val="tx1"/>
            </a:solidFill>
          </a:ln>
        </p:spPr>
        <p:txBody>
          <a:bodyPr wrap="square">
            <a:spAutoFit/>
          </a:bodyPr>
          <a:lstStyle/>
          <a:p>
            <a:pPr algn="l"/>
            <a:r>
              <a:rPr lang="en-US" sz="1055" dirty="0"/>
              <a:t>Soldiers of my Old Guard,</a:t>
            </a:r>
          </a:p>
          <a:p>
            <a:pPr algn="l"/>
            <a:r>
              <a:rPr lang="en-US" sz="1055" dirty="0"/>
              <a:t>I bid you farewell.</a:t>
            </a:r>
          </a:p>
          <a:p>
            <a:pPr algn="l"/>
            <a:endParaRPr lang="en-US" sz="1055" dirty="0"/>
          </a:p>
          <a:p>
            <a:pPr algn="l"/>
            <a:r>
              <a:rPr lang="en-US" sz="1055" dirty="0"/>
              <a:t>For twenty years, I found you constantly on the path of honor and glory. In recent times, as in those of our prosperity, you have ceased to be models of courage and fidelity.</a:t>
            </a:r>
          </a:p>
          <a:p>
            <a:pPr algn="l"/>
            <a:endParaRPr lang="en-US" sz="1055" dirty="0"/>
          </a:p>
          <a:p>
            <a:pPr algn="l"/>
            <a:r>
              <a:rPr lang="en-US" sz="1055" dirty="0"/>
              <a:t>With men like you, our cause was not lost. But the war was endless; it would have been civil war, and France would become more miserable. So I sacrificed all our interests with those of the country; I leave. You, my friends, continue to serve France.</a:t>
            </a:r>
          </a:p>
        </p:txBody>
      </p:sp>
      <p:sp>
        <p:nvSpPr>
          <p:cNvPr id="6" name="Right Arrow 5"/>
          <p:cNvSpPr/>
          <p:nvPr/>
        </p:nvSpPr>
        <p:spPr bwMode="auto">
          <a:xfrm>
            <a:off x="4152305" y="4082067"/>
            <a:ext cx="267891" cy="107156"/>
          </a:xfrm>
          <a:prstGeom prst="rightArrow">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4294" tIns="32147" rIns="64294" bIns="32147" numCol="1" rtlCol="0" anchor="t" anchorCtr="0" compatLnSpc="1">
            <a:prstTxWarp prst="textNoShape">
              <a:avLst/>
            </a:prstTxWarp>
          </a:bodyPr>
          <a:lstStyle/>
          <a:p>
            <a:pPr defTabSz="642947"/>
            <a:endParaRPr lang="en-US" sz="1266"/>
          </a:p>
        </p:txBody>
      </p:sp>
    </p:spTree>
    <p:extLst>
      <p:ext uri="{BB962C8B-B14F-4D97-AF65-F5344CB8AC3E}">
        <p14:creationId xmlns:p14="http://schemas.microsoft.com/office/powerpoint/2010/main" val="39118300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Regression</a:t>
            </a:r>
          </a:p>
        </p:txBody>
      </p:sp>
      <p:sp>
        <p:nvSpPr>
          <p:cNvPr id="3" name="Content Placeholder 2"/>
          <p:cNvSpPr>
            <a:spLocks noGrp="1"/>
          </p:cNvSpPr>
          <p:nvPr>
            <p:ph idx="1"/>
          </p:nvPr>
        </p:nvSpPr>
        <p:spPr/>
        <p:txBody>
          <a:bodyPr/>
          <a:lstStyle/>
          <a:p>
            <a:r>
              <a:rPr lang="en-US" dirty="0"/>
              <a:t>The first examples we gave were classification applications</a:t>
            </a:r>
          </a:p>
          <a:p>
            <a:endParaRPr lang="en-US" dirty="0"/>
          </a:p>
          <a:p>
            <a:pPr lvl="1"/>
            <a:r>
              <a:rPr lang="en-US" dirty="0"/>
              <a:t>The task was to classify some data as belonging to a category</a:t>
            </a:r>
          </a:p>
          <a:p>
            <a:pPr lvl="1"/>
            <a:endParaRPr lang="en-US" dirty="0"/>
          </a:p>
          <a:p>
            <a:r>
              <a:rPr lang="en-US" dirty="0"/>
              <a:t>Translation was different: the goal was to produce a different output for each possible input. This is a </a:t>
            </a:r>
            <a:r>
              <a:rPr lang="en-US" b="1" dirty="0"/>
              <a:t>prediction</a:t>
            </a:r>
            <a:r>
              <a:rPr lang="en-US" dirty="0"/>
              <a:t> task.</a:t>
            </a:r>
          </a:p>
          <a:p>
            <a:endParaRPr lang="en-US" dirty="0"/>
          </a:p>
          <a:p>
            <a:r>
              <a:rPr lang="en-US" dirty="0"/>
              <a:t>Prediction is one of the most important and powerful applications for machine learning. </a:t>
            </a:r>
          </a:p>
          <a:p>
            <a:endParaRPr lang="en-US" dirty="0"/>
          </a:p>
          <a:p>
            <a:r>
              <a:rPr lang="en-US" dirty="0"/>
              <a:t>Example: economic decisions. How much revenue is received per dollar of advertising spent? </a:t>
            </a:r>
          </a:p>
          <a:p>
            <a:endParaRPr lang="en-US" dirty="0"/>
          </a:p>
          <a:p>
            <a:r>
              <a:rPr lang="en-US" dirty="0"/>
              <a:t>Can you think of other examples?</a:t>
            </a:r>
          </a:p>
        </p:txBody>
      </p:sp>
      <p:sp>
        <p:nvSpPr>
          <p:cNvPr id="4" name="AutoShape 4" descr="data:image/jpeg;base64,/9j/4AAQSkZJRgABAQAAAQABAAD/2wCEAAkGBxMTEhUTExQVFhUXGB4WGRgYGBsgGhobIBkaGh0YHRgZHyogGh0mGxgYITEhJSkrLi4uGx8zODMtNygtLisBCgoKDg0OGxAQGy4mICYtLy0tLy0yLS8yLy0tLS0tListMC8tLy0tLS0tLy0tLS0tLS0tLS0tLS0tLS0vLS0tLf/AABEIALwBDQMBEQACEQEDEQH/xAAbAAACAwEBAQAAAAAAAAAAAAAEBQIDBgEAB//EAEAQAAIBAgQEAwYFAgQFBAMAAAECEQMhAAQSMQUiQVETYXEGMkKBkaEjUrHB0RRyM2KCshWSouHwFiRDY1Nzwv/EABsBAAMBAQEBAQAAAAAAAAAAAAECAwQABQYH/8QAPREAAQIEAggFBAIBAwQBBQAAAQIRAAMhMQRBElFhcYGRofATIrHB0QUUMuFC8SMGUqIzYoKS0hUWJHLi/9oADAMBAAIRAxEAPwD47RzLoeViPQ4siatH4mEXKQv8gDBdPizfGit57H6jFRiH/NIO6kROGb8FEdfWCKedpHqyH/MJH1H8YZ5KrEjf8iAROTcA7qdD8xoPZXOU6dSoWdgHpNTWrRhnplo5gpIOwInpOCZKik6Nd2+3GE8dIWCqjf7hsZ9VN8HZjigqf1LUxpqVzSy1KkTzLTAAJPSTpRZP5mxIpNjclz7DvVFUsCC9EpYHWTc+v/tHeAUq+VT+ofxFpsYSms/+4e6hbb0xLE9DECZwFfi2v3F/iCKq1AGp3Gw9CcoIy+Sovk0eqtMBFatNFSHKU10NTeoRd3rNTEXiTHYFV37rYetdkBNyLPzDOSdzMw2iEvtFlUoVnSmCvu8pbUUOhWZNdtUMYmB7uKpJSgsbluA/fpEiAtSXFg7bTbp6wK2R1rLaWPmJ+jbjHmK+rDSIWlxtv3xj7CX/AKOUqSFy5uio1o+js6bIXZrhSD8yk7QdQ+hg/fGqSvDzw6HHXvnHhY/A4zALCZzF7V1d6hHVoPTbkC1AF0RNwdyYPnqsMNisGqYyUm2q+2m/fCfS/qgwhVNUh9IEeYUqzVD5C1ITVEIMMCp7ER9jiZSU0IhAoKqk8oI4ZQD1VDe4Jd/7FBZvqAR6kYjOWUoJF8t5oIrJQFrCTbPdn0hhncsa1WlTVVV/DBeFgKDLAED8qMi3uTbtiEtYloUomj025HmXjTOT4qkpSGLPuBs+4Nzjn/DlDV/DrMPCbSpIgVCLRqBgEkGBe0YdGKmJCC17sbfO2EXhJaitLvo6xc+1bRw1qlIzU0PyhgQRckkAaltIIboYKnG+Ri9MFRDtSoYv/VY87EYMyyEAs+ouG/ujR182s6CSukxBus+ov9RgSzIX500J1/I+IviDipX/AOPMOkEk0Bsbmho77YtoUgxHMNMwWHMAO8C/yw60LCSpI0txjMmYgq0VHR3w4y1MGqqpD06U1AFu1RhpJJBiCZUXEAKReDjypiiJRUuilMC9ABWm6+0vtEeshCTNSlFUitK6RFedhqHOC8zTQkh4IICGo0FoLCnTbWesLUqE9o6Yzy1LABTrJYUFtJQbiE79saJqZZcK1M5qalk9XO4Qu4tkVpMmkMJUPHwjlEgN8RJPS18ej9OxC5pJUfxfffVlqjzvqWHRKSAnPiOeeuFFSG95Q3n1+oxuMzS/MA964wCUE/gSO9UDvkVPusR5G4+ovhTLlmxbfWHC5ibh91O+cDVMm4vEjuLj7YQyVirPurDCegljQ7aRXl6LOyoglmYKo7sTAH1OJAOWipLB4+gv7N0KoVkQsoRaKaDDVTTrOjuItqeKSyZgVSY5cOwNRn6d14GIuRQm195+KjimMnxvJf0lVqaVGYgJeCtyiueXtzLv3IwyVKQCQb0+YKkiYQCNvsIDTP8A5lB8xY/x9sMJwP5DlT9QPBI/E86/vrF6VUbZo8mt99vvhgEK/E86fqFJWn8k8q/uJshG+ApCk3EELSqxjRez2URaFSvURWBDqNQkABYMTYMalSkAdwFYjHM/lGffyeEAqALnL+/1xjOF72tglZ0nEcEDRZUQemrbqPUWP8Y4kK/Ie0cElP4n3ihskOjfUfxhfCSbK5w3iKF08oCxni8ex0dGv9mOB0jlmzNdFqAuwWm1R1Y06dMvVemEILOLRqIXlYHcYYgBPXhb1flE3UpbDYOJcseDW1wo4nwhaOXy9YVQz19bBVFlRYAJb82rUCIsVPbALpI1s8Mk6T0o7DvlFuZyubo0lqPpKHSNLMrMpZdSa6c6l1Lcd/W2NH3E1NDXfXhvjP4EpXmSG2ilNe7bF1L2lrU4pOa1MI4bQHaFZTIPhPYEG8WwRNlEupLHZ+4BlTNFkqcHX8iHmU9sA7P4i06ofTpp/wCEqsjmosKohgXJJWRJPphkoSf+moPk9DurvpCqWofmkgMXat2c68q0hTxOo71GdrkkknoSSSx+bEnDTZZQyWoA374mBImpW6nqS7eg4Bovy+aApgk7Wx4E/CLVPISKGsfo30361Ik/TkqnKql0tmWt0atoHbMFjPRbgeew+5GPWweHTIdWqvx1j5H6z9Vm/UFBJDAlgBtvW5Lf1FNWyhevvH57fb9cJL8ylL4Dh+3gYoeFJlyM201b1WHBIHOIeKYg3HYiR9DjUJqgGem2seWZKCXZjrFIjSpAEVEDIyn36ZIg9oMgWO1sTmJkzBorTfV8H2iiPGl+ZCrax7j3eJ5KtVo1fFpOGaCp1DSWmSC24YhoNz8IG2M87AS5qNAGnLll1zi8r6hMlr8Raa7Kvvz6WED+CG8OnVJo01BLMVJDVDuZQECbKNwAv1nNkzZIK9Fzlu39b1isufKnkI0mFzv1t20SnWwuqimNYWeUKJCKCbkCxk3Os4Wb/ilBFXVU7z+o2fT5Qn4lUwkASxQE0Ojt2qZ4TkzizNHnElRc3grLZWadSrrC+HAAvqJJAAEWFtR3+E2whmlK0pAqc9Td9YomUFoUo2HWCqRr6BUIDKTpExqPQQAQ5m4m+xxX70aWgpjvHv8AJiIwR0PEQ4FqH2+BF68X91H1L4ZsjCVU+YsbGbEfvghGHW6h5Sq5FX43gFeIQyVMoDI06Qdn8+1ZVNjboZJsAWM3vpFotpw+HwQkoOgXfVqDsNdyYTEY0zlp8QM2vWQBusOsLThma8descx0dGgyPCaNSnQOupSqVamgEjVrHuylNYIAfllmvzbRggkGnfftCGxe3988ucAHhNVhVqBA6UW0moCAZBIlTIZtp5ZiR3w3iaQBUHfnCmWEkhJZuXWkVnM5iihy61KlIAEBGEFCxDEqYDKT37M3fAMtCqAt19IIWtNSAd1PWAeP1alas9VhvvBLXi9zfAmyVg0DgauvWDKmoIqa7abB0hVjPGiPY6Oi7LO8hUJkmAB1JsBHUzh0LUmiTCLQhVVCGuZr1qINGsCokNpVuWSPfgEqTpi4xdM1LEqGynfbxAyi7JO2vbwMjq3usPQ2P3tgBIV+J9oOkpP5D3iTLG+AUlN4ZKgRSOYWGgqoFb30Q+cQfqsE/PFjMCvzSD69IiJWj+CiOo5F4Hfh9I7M6esMP2P64Xw5SrOOvwYOnOTdj0+R6Qy/rKq5YUESkzBHoiqrkP4TuXZPDaBJY+8BMEjrOFVh1KHlIPQ0Li8FOIQkusEZ1sCQxqHy1xRnatKtmKIq6qNCmKNAI6kMaYtUaRygzqYkn4vI4mqWQvzhq56sodKwZTSyCWNtZqabz0jVNxMPmqAD0tNHXmsyaWl1IpArTJqGfEqeHpGoGxcRDDCpWQdLUCeJ1cW6xypY0dAfyIFf9o17hpdIQ8M4o9Na2braWOaqQtGoENOoSX1VHDqTopsQJEGTvbCpDJCHv0yfn6RRR0llQFutjojhfeM7Q4/kcvQWl4CpUUAsuaV6v4rKxQg03AVYcqRpkQu5kxWWQFaTUAceg4vWJqcp0SaksdmZHKnbQu4FkiwLCoyxblMdjPnjBOxs3DkBEfS/SPoUj6jLUucbFmDO9C9YKzlGpTUsdFQDuIb6rv8APFpP1QTCErQH5d8ol9R/0qvCS1TpUzyjLZ19oppZxNK+8pPN+ayyNxsLN9Mb1qkmXoktpa67I+ckDEJnhaBpFFQ1LeYngBrix3NQ6gVb+0/aN8JKwvho0ZdRsLxpxv1JWKnGbPoTsYAatXMvFTCN7Y4guxiIIIcQ+zyMlIUhPN4dNR0Y/wCI9QDYyzKobtOPKkqTMm+Lq0iTq/iE8gSRHpzUmXJ0NYAG0nzE7ckgxXmuHJTajSZHaoQWeDBJmAokWUBWkx54aViVzUrmpICRQPXed5cU4QszDplFEtQJUbt0HrXY8U5jhmjUy1LBhb/62ZgratiSFLR2g41YTFrXMShme52gAqps9aRmxeFQhCl3aw2OwrtPSsLczTRoZkEkmIsQBbcb/OdsajOTMWrSSKcD2A0ROEMmQhQWXU9LhhR61qdK2qAn4ep91iPJh/8A0v8AGAZSD+Jbf8j4hBNmD8g+74PzHalFxS8PSY1FyyQ2o6QFEWKgc1z+Y4icLMC9MB6NTfX2yyiycVLKNA0q9aZUHZzg+VqGkvjBhRkM6nwytIhVUDUATAUlhBMtHc482qNI6LFWV/NU135buEemGWEJ0qJzsyT3W/rBNZfFyrVfDUOx1hSIEy4LqBOqQwA1REDrGqaAUYgSwXy9GGyurXqtRRC5CphG2uzSrtpro4zjNVzzW2WwPp1+Zk/PHrLPmplQd9Y8dA8tc69+kWJnXG51Ds1/vv8AfDieuxrvr+4QyEXFN1P1BNHPoCCy7EW3U+RFjHocUE2WbhusIZcwWL9Dz/UahfaCjVNRyhSs4VEek0imkaXVKVQysqW9022ESTgiXpDykH1hdPRI0gQ3LfTvOGPBs0gp0aavRqmmRXCVV0LSswqSxALsGqa4DHlpLF8KoEGtO/7ghiC1X9ewBziXtNVCUHF2FRlZGeS53q6tbSxCU6lCkLx7+8YMsMX1f11J5Jjl14+59gCd6oxAOAC1RDkA0MccA+8Af1+owxXpfkH71wglt+JbvVFD5RTsSPI3+4wploNi3WG01i4fdBfA0FKur1DCqGKuAWCvpOltIuYaD6xhfBUHN91Y4zUqp60gbjebFSqSoIQQqKeiqAFHqABPnhJl277y4RSWKP32b8YAwkPFlPMMuxt2Nx9DiiZqk0BiapSVVIghc4Oq/Q/scOJqTdPKF8NQsrnDDBjo9jo6NL7Mez1PMJrqGrBc0h4YEIQhc1KjNIWmIjuZtjlUD7+kKCSpt2+pbpnAL8NK5YV1rI4lVems8msErMjSSdJlRscOJq0MAT7QpkoWS4Djm1n1iA83wZ1RKlTLlUqSEYArq8gBafUXGCVIJZSQ+yh+OkKkKZ0LLbajrXrA1AFXpOlQzSsi1RKgamYpKQYJZthNzhfDlkuC2+vp8QxXM0WUlxsLdD8x3jZrVVSEQKohEpSVRASQACS55mckm98FWHmBFKk6tQoPeFRiJenWja9Zqa21ZwHwXNik7B+UEXneR5fM48nGSFKAYVePq/8AT31GXhZivEPkIvtFudY5nuJvVOhOVSYA6mbXP7YOHwYSRmYX6r9emYkFKPLL1Znf8RCsCFdwDpaKaH/KOvz0j6nFpq0rnaIsPag+YwYeRMkYNU5QI0/KDvLq9AnnACgkiN+kbzh3asYoZ5oVqAUFwwJYRdgGUwy8wgkEi6yPPDScapdBUUuxvY6/SBPwKUVIANbFqi9t8SbiZEpURlNgQCQbXAKtsJvFsVTMkr82jxHfvElS5yKaXBWq+yGdPjasrgkF2UKHYlGQAQFWJGnytOI/ZyypJlrYAuxFy7vXPa9IsMZMSFeIhyQwINg3PpWCeI5tWXlVlUkEm0DlCADTICqoIF/jODIwk6QhS11LMOJJJO00eOXipE+bLlAkJcFWRAAAAG6prCzMkTymQAAPljpAUEea9zxjR9RXKVPaSXQkBI3AN+3zeLeHUAzEkEqqliB8R91VnzcqPScdiJhSkAUJLbsyeABjNJQFK81gHPxxLCDjwxWqVipKU6baZALAGDN590EG/aMZk4taEIzUoPqp8nVrjScIlcxYslN8658AXfZAtfhdUxqVahIMjcrABIJ6WZevUdbY0j6hLU+nbaLvqN8jyjKfpy0toUJyBtnUWzECLSgMNVRBAOmZUmOQwb2BkX6DGhEqQo+IAxDsb1PeuILmz0jw3cHK1BXlwzhc2Qb4Yb0N/oY+04T7dX8SD3qMN46R+QI71iBnQgwQQexEfriSklJYhoqlQUHBeNT7E8OqEs5WKboU1FAVaT4TLrPuaS4cgXITpY4IFC/d68GhFKqGuP1TjbjHs1wRMxmKFDLotINTDOxmEps7GnUqSff8E0yYiSQAMBnNaa9nfq8Eq0U6602/q53NnFaez1cqppOrhmACtbSjANTdy3KuoFbTbUv5hiqZkxNH4Guqld+UTUiWSXHEZ3rTcbwuzGdNlqhtS8u5OkAkBQCbCZsDF8V8VGiHDPWnS/zCCUvSLF2pXrURFHVvdYehsfvgBKVfifaDpFP5A+sdKxuMBSSm4hgoKsY1ns9w4rRYVk5Kya0XSNTqrLDByJALaaagGSas7bg6s+271PAer5dvy9WjntLwijRD1FlW1rAU/h3UyqgyYsryW2qKMGWrzOMux7QFh0sc+/nlGTqQfeAP6/UYYr0vyDxwQ34loobKKdiR6/yMIZaDYtDaaxcPFFTKsOkjuL4QyVCt90OJqTS2+NB7N56nl6ZZlV3qG4J91VsPmSW+QGOQSLQsxIUawqTio+KmPVCR9jI/TFBPQfyTyPy8L4Cx+K+Yf0b3i+nm6R+Mr/cp/VZ/bDf4lWU28fDwv+VN0vuPy3vGuyHGqZyyUOf3DQdkYPTVGqeI1Twlu1Tpc23HmxkqUXFRS1bej5xMTkoBehckPS4ar3bICI8Ty61TTyuUq0mogrpBYqzu2qalTWBzAAzFlDKBOJMSaxZwlLgvr9APjiTBpyValVp5ZPFWKieLX0Bm8V0NNCisfcCCFb1PQY5PmNNvsS/doC2Qk6VTQ7GBLAa78TBnFVpMazvTRmqUWqu7iWElaGX0MLK1R1aoTGzYVIKqJzbmov0TeGfR/PJ33JHmO8qonZGHRQzx02Hy2+2Fx05SElaMqDdaPQ+hYKXicQiVOLO5pmbtycQbWyoIiZHZoYfRpjHmS/q89IZbKG2PrsT/AKPwKzpSSUHYez1hYcpTBYlNJW0qSLkEbGRtJttGPbkqlrR4mi1MtvZj4DGSZsicZBU7E3AsN2ulK3gXMZAwEFWy7KwI3vusg79YxnRIlK/yIN9Yb5jXiMRipQ+2nAsjJJcAmp1e7RHhuWanWR3UlFaSVGsAgGCdE2Bgx5YniMNNMtQSH3RPD4qSJiSo52NPWLqddXrUeceHTEknc6ZeoxB2LmYG8EdcYikplrpU5dAOGcegViZMQHoLni5PHKJ5etU016z6vxBOno/iF0AJ3Olrheuk+WApKHRLTl0Zj1Ge2ChazpzSL5a3o3DVm0W/0dJl5woemh1UkbSzGGYDUQ0siiWJG9txhTNmJNCWJuatlsoTbnDCTLUACKgWFL1ArmKvyhYG06tJICCBe+tj1I3IFv8ATj0lzFy1JQksc25nrSMMiTKmomTZgcWD6zRPQFURTiLfEFb1EH6jFRiD/IA9PSMv24H4kj05GD8hxpU1RykxuA4BBkMNoIOxvhJsuRObScN73FKsc4eVMxEl9Fi/YOpxDXIcSpwFCgjWZhpGltIaVbmZtKlfRj1xnm4CZMJVLUDTi4dtwcva4EXlY+WgNMSRWupiwJzqztXMwwyXEQaxBYEaIErpLvzNqCzC+rdl63GDEYRUuU2iQX3sKBjmeG1qUjfIxaJs2igQ3Mu9OQvqEIuKsPEbSxYFi2o9b2v1t+uPZkgpkISQxZyO9nrHkTiFz1rBcOwPr1pwgPDQI7rMRuOxuPocOJigGenOJmWkl2rspFmXrlCrIWQq2saTYNEToaVNrbXFsd5DcNu+LQNFYsX3/IYwXk+MV6TVWR1Y1qZpvrABaSeY7iQGKjYAR2GEMkEEAvvp3zzg+IQQVJZtVe8jbKHLe0dKHOh0IqCqoZQ2swSo1JyqqOtDc3WiOpIwDLW9Qe3rwcngICVIyOXo1G2t1MYOtU1MT3xFRcuI0pBAr3riGFhoIyRcsEVgJ/MwCjqSS1gAJOKImLTQH4iS5aDUj5h54+cyxuKigM9EMhME/GEBn8oMgDbuLU8UK/NPKkT8Mj8Vc6xDiPGWrhAzKIFhGmbBdRuZYhRJ8hizII8pvrp+rxMaQNRbVXukAspwikKFxFErBsYL4Rli9QQqlV5mLzoVe7kdP12wo1wVHKHdThdOuyCgjU2qVHcf/pAJ1aPhFoAm/pBxwcQpr6fMKuKcKNKCdLqxYI0cxCmNRXdZNr9jhtMquHgBAFi0ZnGSNcMOAcOGYzFKgWKCo2nUF1EfL9zYbm2HQATWEmKKUuIa0vZtHFWstbw6C1Xp0XdSSxWILssCmplRrNtRAwofR0rPb+45SvOUXa/9ddgaAuHUc3UpvUSXSmCW1FDYCWgOZaAQSF2GLDETAKlxtr6xI4eUVMEsdlPSCaXF8xQB1JVpCooBKl6etCJHvSGEbRhzNSaLRy+C8IJSry1vvY9Q3vBx9ozUoimXCooVLoAzQCE1Oslwo1RO2LS/DrMCueshno+TxKYJoZBS73Y5Au1WzaAqCmQVhoPwkH9NvniUzDmYgpFQRlWNWGxow85MyxBBrT1gjN57otvPr/2x5mG+nhFZl9UfVfVP9SqnPLwtE/7szu1DrEKNInSN45z3vt9gPrjbjJolyxLzV7/qPE+jYNWKxKprAiXUh7s5z1qDGBGM3PW+KAABhGFa1LUVKua8THaYMiNyYHrjtLRrA0dKjQTm8o4qeE6rUe1o1GSAY1b2nocKjGCZL8RX4/8Ad28crB+GvQTQ0/E+1orCNScR4lJqZIAnUqE78jyJPrfCGXhZ6Xb8tWfv1hwvFSFM9sjlyp0iNINzR4RmSTp0NpMakA/wwGgDuASNjGCjBJKwoKcCrHNrO+3bAXj1hJBQxLgEVZwxZq22QuzYYU1VqZBksz9GJnqLG2JHDzUzCtbse7xs++w68KjDy0gEEkl75Cmwa4EoUi7KgIBZgoJ2kmJ++ApQSCrVEACSwhxxlh+FSCkjUzKmzBJCKkbhm0Fz5uDjJhx+SycqnbcncHbhG3EsAlAGdNwp/wAi55RDMcPptqKEKwanSCLOnxWPMNTE8oAN5N+wiSicsM9RUvmwtQZ+214WZIQX0aEMG/7idZ2dY5mctUolFNSVYAgHtpDFtJmAB3gntvGzCYxU0s9Bd6iMeLwSZQ0iz5NQ9v6xR/xEEyyf8pj5QbY0melRdSeUZRIWgMlXPt4sSsh2aP7hH3FsMPDV+KudP1HOtP5J5Vi00zvEjuLj6jBMtQq0cJqSWf2iHpf0wgDw5LVMb8ey9FkQaZNNDRYru9YPLkXuQQ9NSbS1O1rqTWmxuBbrTnCB2rS78QCOQfltjN+0fDBlauhS0lASD8JJblHcBQL9Z+QrLWUgkHZ7974RaQsgEbfgd6oROindR6ix+2ASlX5JHp6Q4SR+JPr6xS+TXoxHqP3H8YQykGxbf8j4hhMWLh93wfmC+FUadMvUqgsyLqpAKHps42FQBgwG0W9bbjwFpqK7qxxmoVQ030jaf8XpaXdKwfQ6ktqhoCkoBqAYsxTmIFjXqX64UByw77DcjAbM6v76k8xHzas+pie+EUXNIskMKxynUK7EjHJWpP4mOUhKriHeRfNogemr6aoZToN2UCTqUdIvcYt4v+4P0/URMsfxLd84Oy3tafEaqyoajKF1RpuChBOixEoLWmTg+QhgW3wClYZw+6HHBeNUACXYLAVF1IzyAJJlBAJdqjH1GCZa/wCPTpC6SD+XxvjHvw6mdmZfUSPqL44ypRsSOv7hvEnJuAd1D8QRwpKmXdqiBHY03RCGgoXXTrAO5ClreflhftlEHRIPQ9eUd9wlwVghi9nHMPnXhDqnxdEySZealNjRegyMp8FCz62rkidbMoCgRynCTZSx+SSKDpXqc4aTMSS6SDU8XDB9iRlnAfCeHinSlGoPXzSrSoEMTUQ1OSsjKDCAKxGphNxHUYm1NEZ+ly/L1hyS+nkH5gsG1vcZUGcN+FZk1KZpUTrpUnpUMt4g1Bsy9mr6XkaVUVCFiACLYZJdiNbDYLkna3xCLGi4Vqc6ibJA2OeLPGW9qa1M5ip4QApmozgCIM2BAFhIGqBYa8FRZCQN/O3RodA8xJq3l5X6vyhlT4XRZFhekhpv3mRjwjiZyVmtY/SpX0X6fNw6WQ4Id3qXrUi8AZwtTqKi1CVNzrIbSOvvCw03x7GCxc6bRZ51pnePifr30rC4GY0nVrq+Qo16M8VNxKwZkEPMBWIMC15kHt02xoOJRMWdJNsx+3yjzRhJsiSCmZRThjmARWjUJ1vUR1M1SPxFf7l/dZ/bDgyzZTbx8PEP8oul9x+W94LyNNS6ludAQW0ENIF4gHrtfCzZUwoPh1OTVgy50oLHiUGbhvWC8plzVdqjuOruocBzJMouqNxN+gI9MY5szwUiWlJ1As4DZlu35xvloM9ZmE7SxruFsukN0qlqZLqaamHcg8tWnpZiBA90IEQEEwWjvjzykJmeQ6RsHulTgPvJckNYRuSorQ5GiCxJGaWNOCQzveFPE0BZV0qraVFTSAACBqNh2kD1THpyFmXhyoEnSJ0XLlhQczWMPgjEYtEshgANJsncn/1RnmYXNWOokEie3bt9MaZTywAk2jNiljETFTFC5dtQyHAUjoolwzeGG08zMBBF7EssHfucFc5DgTAC9tZ5RFMhTEyyQ3LkXEeo1NLawzSZB1hagOoAN70G4AEzMYkvC4eYnRqndstq94rLxOIlnSorf2faBv6doRRpKqxbkaGJMX54vCqBG0YCsIpyUEEkNB+7SwSsFId+2e2Txfx7PeIFJRlaNPMI3VAwE3YDR7xudZxnw+EXhkq0s6DmS/UBhSNGJxaMSUhFWqegA94SYpEo9jo6JI5FwSPTDJUU/iWhVJCqEQdlsxWIZwNQpgOzRdBqChiwuOYgYsMQpnUAe9cRMhLskkd6oaZX2mrUlalqqUxLEgiSrMILCYYNF57gHcA4bTlKu46wuhMBcMenyIjxXPGu4YsCwRUPMSeVAsnVck6RiykZJIPzEkLaqgR8QEykbjEiki8WCgqxiJwIaJIpJAFybCN5xwd6QCzVhlxnhZoFQ7JULKdgeUhmRhJuYKkSLHFUzCQSa79v6iJQHGjTds6QmfLIdpX7j+cTKJZ1jrFdKYNvSKjkz0hh5b/Q4TwDkX72w3jDMNGsp8SoUsuyUXumqAyhGqNpJDldiIKySbmkoG+EWCmhDd/3BSyi9+7QwynAMsKdNAKdUKgYveWZwszbl0oUIB21zc44jv39OsB1X73evSMjxrL0qLqtOY0KTJkzcgnsSpUx0nDpUERxBXFmGjo1w4BRehTcq1EgGqSXDvUohNRfQLKTUK01HWb7X5RY+3JuJhEkkX4m2b8ABfaN8L81wR1zX9NRckQry/LoVlVj4sSF06oO/wC2GRMUl2LNyhVoQoJJDvsrXt90CZjgdX8RvCSqtMAvVpwVAiZFRYmARPbrGGM3SqsA7xWAJTFkKI3F/V4GyDPSDJSerRWqBq0kcyi4OoiRF7g4KZUpZ0WI4v67IVUybLGm4LbG4QrzOQLMWV0MmYPLA6C9rC2EmSdNRUlQrrpFJc4oSEqSaaq+kXnNVqdIIEIIkaom3SIx50z6arxCtQpsr6R9FI/1KqXhE4aUQFB6m4GTA5wBl1mSTBYimCfP3j9IH+rF38OWpTbPc/HGPJCTPnpQo3Lkmt6B+NeEc4gAH0gghQFBHkP1mT88QkOUuResbvqQSmd4aFAhICQRsvxdyd8DYrGCGNXhqrR8QsdYCNpgQBU1FRqmdWlde0Qe4vATiZuiBStc6X4PTfGgyAJekTVgdlS3M33RICsERg4qB20hRzkNYhCGG5BFlneDBtjSnGqBKSbV81m11y5RlVgkaIWAK0pQ8Wi7L8UqowOhgwJSVJEHYpzahN9rYbTkzhoqQC9aFn1GBoT5J0krIZxUO2sZe8XnPrJIciTo1MpuRuZEzvN++HnS8PNUEv8AjYf1r4RXBYzG4RC5iR/1HBN60ObVALZ3ipKZPuw39pB/TbF/DUaiu6sYfGSKKpvp6wXTqRQZAbu0sJ2VBPXqSf8AoGMSkf5woiwYbyfYesbULAkFINz0FevtDoUSKS0ymnTbwyQRUqHQqVGEbFyT2Kp2x5pWkzTM0nfOxSkOSkcKbCY9FKCJISzbMlGjE/8AkRvAirM5Ci9OpWQSAxPKY21iNOyrCq/e9rYaXiJyJiJSzcZ8M7kuSnVrhVyJK0LmJFjlsejWALP6QheoV5QdhBHSetvt8se+pakeUG0eClCVupQv6ZfMUNTQ7ovqOU/a32whKVfkkcKekPoqH4qPGvrXrFL5JTsxHkwn7j+MIZMs2JG+vp8QwmTBcA7qdD8xU+RfoA39pn7b/bCHDr/jXd8XhhiEfypv+bdY0/sdmKCj+nqsq+Nqarr5RCFTTpFm21fi3H5l88LVNDv4uG72mOV5qjOjjUxc9eghl7UZiictVIdXqeIgYaSChYmqbxplymo3JBcqRYQQGOwe2XPqTChzxHq1eXQCPnpM4ka1jQA1BFtPMMNmMdun0OKJnLTYxNUpCqkRcud/Mo+Vv+2KCek/knlSEMlQ/FXOv7g/hHEKdOtTqG4Rg2k2mL2NxPXbDgyzZTb4RQmZjlBHF80ar6gIUKFUTMACBJ6nqT3JxRUtQADcu+EKiYkkknn3rrC7EYtHsdAgvh+SesWVI5UaoZ2hRJ+fQeuG8QgbIUoSSKVghspmMvBh6YDBuU8mqIkqZUm8XHcdMcNBRZuUCoF+fOFObpl2LF5J3J3+2AuUkmiucMiYoCqYYcO4nSSolQEHSwOmonKfIxIg7YYGUbKbePh4moTWYp5H5aNRwv2kphpWmVWmumklCoGgFi7o5ckkOxu8alhYuMESVGqWUaWOQtCqmIsp03uDc5jK1GsInwricV62ZbNeE7ur1QUOp0ZtdSmkgywYBRtqH2TQMsBJB+dXMxRSvFLpItQ6v6DNrtDjJ0kZqXuhKlIimqkEk1mNXNFUB1DTTUUoImSvfCWoas3IB/8AkaboYuaijknVUnRT/wCorvhD7WZ52p0hUnxCHqlT/wDGKrStED4QtNFtb38VljRBVsCeJqfYQi2KgkCju2oDyjmXPCBeE8BkCpV23Cg7+p/bHl4jGM6Uc48fG/VNEmXJvr+PmBOPUdFQMtgw6W2sRb5WxbAziUM9RGj6bME2UULqQc9vZigUlZW8Qg6FFisyxvc9O3yxvxE9aVJQQDrfrDl0qHhg+Y5FvKNnXjCx8rSPwlf7T+x/nClMo3S24+xjcPFTZT7x7j4impw0H3XHowj7iRhfASfxVzHuIYTlj8k8j8sYOz7mqQGpsE1h2KMGkwqsdrAKvKsWk+mMaMBOluUsqhZue93uY2rx8mYyVeWzvspyAtesEZHiVGkfebVRpnwm0AankjUEkQ3+FzGTCNO84wzsPOVQhtI1Dmg+L0s5EbZE+SkirhIcHWd2uwGce4gTTp+GDPuBBI2C8tSJsXqVGe94Q4rhGKzOP8QeZoB/4gPE8UDopkCpXojePyJ4ksCYR55CpVCI0qPqbk/Ux8sWkkKBUM/aG+oS1yVJkKDaI6qqTzpwiimoJEkKO5BMecC+KkkVEYQHLGGvgVxUakjeJpi7RFwIH4nukyBp3m2AnHqEsKUeB81ufPVAVgEleikaqjy3s9tecep8Tq0xqKOgqCNQLLqHUDVMxbbFTMkTSy0gtWmR3VhBLnyqpUQ9Kjo9INynGuQ0wwCgfEsQLixWRctBJvfDIw2HVOE5y4rXg2uxaFVicQiSZQSGNA2VC+qrPrgQITcQ39pB/TGjw1GorurEPESKGm+kQOEaKO9Y5joMEZDKGrVSku7sFnoJNyfICSfIY4Qqiwh7mfZatLqjK6io9NA0cwVtKm9pbnt/9bmYGGTNUwB698YRSEOS3EUyfLeBvMIM1lgmqmy6SGIYKYEqSuxkbz06YY+GUVF9VIDLC6G2uvx2YBbJD4W/5hH3E4iZCT+Kuf6iomqH5J5ftopfKOPhnzF/0whw8wZPurDCeg5tvpFOJRWNLl8lTp5JqjopeoAQSJIl+QKfh5adQtG+tQcVSkUJ399BxiJUSS2729X4CM5rMzN8IFEFwaxXRDM0XLnG6wfX+d8VE9X8q74kZCcqbosXNKdwR6XwwmSzcEdYGgsWL9Ie+zXGKdFuYalZueDcppYaYP8AmYE+mH0QoeUgxMkj8gYa+0XH6dXLsqAhjUWSTdgFJmItBgb3N+uAEFFTHaQVQd9+8ZCcLFY0PDeDUUyDVqqJUqPTeppLEPTpahTSqgFgdZJOv3gIEwcQWGTy5m3737IKFFUzY5A2sHV7gZBjrhRxXh1BcrRrU/FDs7IRV0jWAs+KiLOlQTpksZj1wFgBm728YeWVF372cIIzXDKlOnQahmTWNchVpBKgeYGyVBDrJ0hhYn7VE2alQSlR72GI+HKWkqWkBr7947tFYGapmqxoz/TtpqOoI0NMe/TMAyIkYcYks6kgjXb0+IH24dkqIN2v6v6xHM8RVmhhU1bsZDEs1zJMEnofTFZk2SkBBBDbje+q0TlSpylaSWUTQXBLUDXvB2W44yqEFVIFtLqVgduYD9cY1YTDzTpJUObetIyYj6cgrKpstSVHVXp+olmcy9UgsvIt7XBj/MO+2L4bA+CXZ9v9QsmVJkAhCvMaVpfZsvAdWpyATcku3rsB9JP+rC1MwqV3me9kbZaGWS1AABuufYcIow0XhlwjLKeZ1DAsEAJIEAFnYx+VB9TiE5ZFE6n9hzMefjZy0+VBYs+Wtkius9BFOUyyutRpcaQSDFhAJAY9zsAL4Za1JUkBu9UVnTlyyhNC7A6zViw2XLxb/wANqyqnTLKGIci2okKp1bMxFhh/vCBdxz3xA4nDspQBYEhxmwckNkMzA9PIKwI0qpA1mDBkSFEXk3++KTpkpKUpUm+qndIoZ6pawpKjdhR9pL07ELqmSU3DtP8AmE/cYXwJTMkkbx8fEbTPnEkrDk5vXr8xdw7LBGLOpcgTT0MvK0yGKtExG31Bxnn4ScsNLIOvdF5GLkJU80EaqZ+kXZGstNTqYip4mqWUiW0RTck20o7uxvJhbYx4iRNCmKWDN1qN5AAHGNuHnyiCrSBLv0pwBqdwg7gjqtRKXKQqguyuTz6lGkMZ1SiKIXoWi04yYkFSDM12DZNq3l67I14c6KkytVy7sXpXcGYa+STiqaXZbXOwAACgQBAJi8g3N13OPUkn/AnbXlTqXPKPLxA/zkZBuofoPUwBhoSCEzjj4ifI3/3TionzBR3319YiZEs1Zt1PSDKhqKStSgwKgM0BgVVgCCwM6QQQbxvignD+SeXZhPDNNFW56/EW5DiSoWKmGZGpgsDy6xpLArN9JYfM4bSlqoFNvHw8BpgIJS7aj8tG5yvtsjPSPhDdQ99QA+JlCEMGJmB01P8Ams3gqUTo1vbp+/7iOmlKQFUZr01v0NG+IwuYfUxJ74C7tqpyiyKh9decVYWGjwOOFI68X5ai1VggAdjsDHaSZOwABMz0xTTJvXfEyhKaim6JcSyzJ+DVLg0yVC69Sre4UEkAE3sb44pllNmfVs3wAVhVC7a9u7ZC1sn2YH1t/wBvviJkA/irnSK+MR+SeVf3FL0GG6n9vqMIqUtNxDpmoVYx3K5c1HWmu7EKPmYnEwHLQ5LB43o9kqFYBqakKwXSV30BNJqQN5YMx8wNpw7Anvv+4lpEd99iMPmH0Myox0hjE9RNp+UYbxVoAAMHw0qJJERGaPUA/wDnlg+NrAgeE1iY0icSfTTputCrSVVRwddN6yIZSmziYCm/LE9ZxQyAS4UDvpUBgezEPEKRVJBrUMWBLkDedjwPxA062YWrUpZjwtSgorI+mkBJpoaYXTewEQASZJxM4aYC5STurut21ooMRLbRSoDe4zrfntN4ZeyntFQXNVszm5WsqBqRUCFCLApKh+IwgHkG2nEnICn/AC773CKFGkUgfiKd8OpfVBedrrRyaywctSgMWBFRa342YZaYAKw4FPWxPvAQLHFEpGkBkPQV6mmuEUpRBVmX2eY+VtpArqjG8HzEVgWvqkE+ZvP1/XGDGBS5ZOd/mPoPoE5EjGIBFD5d2rqwjQZ+tTVZqQR2ImfQY8qShaiyI+7+oYjCyJeliGI1EAk7hGboLfklTUaAeoUXNx5kf8px74WZMnSz2bPk+kfmHhJxWKEtA8r5sWfXlQOY8/EnkwZWTAYBrepv98OjETQkBRfexiM/D4dUxRlJ0Q9GJFMomvER8VMf6SR9jOKfcJP5J5FvmI+AofivmAfiDstxlQmgGBJ95JsY1LqUyAYEi2AUyVF3IO39fEZpmEUpemQ52HVYsaOHpBmV4goAFNabGV1c06gpJHIYIN7new2wDhisllA3ZjWvWITJJWSZhUBVqWcMfMHG7fDCpnlLF7o2slVIM2TTTYk2hZZjff64mnCTAQhQpmeLnvVGROHUlIRQhqkNmp1Br1okUtyhPVqclt2afRVso/X6DFlK05pVkLd7mj1EIOnX+I6mp72wMB2wY0b4a5nh6/h01s5qeHqkw0BQzR0AckCPynfGdM01UbM/x0jzZWKWdKYr8QnSbU7kDeUhzvEePD+YqKhEIHh1PWeVgJCmwgHfUOuHTi1pS+1qHt4X7kFIUpALqbykbKixO1tUCZjIMhBZACSIZTB1XsCp3BBmNsVRNlzzolIL7GjRJxKFVlLIavLOvSAa+VQmxYRYdRAt6+fzxSYiUo0cdY0IXNSKgHPUa84HbIH4WU/OD9DiRwx/ioHp6xT7gD8gR19IlksrFWmKuqmmtdTgGVWRJBHUCY84wnhLSXUC0N4qVAhJDxrMznzUydR1/wAXMM7kLUvzP4ZpMsgeGlFVEuN6q6dicIQSAO3N+rCCGSonIegFPc/uKUySLRRMxR1PTpVKpXQKbBi3gUqTFOapqrc0sQSNoEySMtnU9kxz149A5J9Bshbx7hVLLpT0ljUBdGJYEMVIQuoAGkeIK6jeQgPXDBkuocOOfJzyhXKvKe6AkdQOcJUzbj4ifI3/AFxwxEwUd99YJkSzVuVPSLVzvdR8jH6zhxPSfyTy7ML4Kh+KudfiLFroepHqP3E4cKlmxbf+nhSJguH3fuHnszmKVNqjVJMppXSA0yy6k35dSArPQE4cS1H8axNUwD8qb+98LM/mGqVHdt2JJ+ZnCroW1Q6LPrijCw8eDEbGMEKItAIBuIMynDatVS6IGAZUnY6mmACPTfpbDFb/AJAGE0W/EkRPxq1PQC1RVQhlVrrYSInpDC3mMBKJZOYjlKWBkYTPlj0IP2P3xMySS4IMVE0ChBEVNSI3B+mJGWsXEUC0mxjc5/L5ZqWZzCqyk1vCooLIomZ7ufDW4tBYbzioJ0U6z38CJ/zUBYD9D0J4RVl+AAZQ5qs1RFaRS0JqBI1DnMjSCwgb9TglWiwF4VPnJew7727osrez1UrTNOtTqrUUtzSoVRALt4wA8PUwXXtOKmct9Elxtr2+URElBGkEsdlC+dtWeqEubyQpl0qUlD6tBAt7pk+7YiYv5YbSR4blIrSlKD9wNBZmBKVGlddTbo8DHhIsy616jZvtY4wGbg1Ep0m31HtHtJ+mfVEJTNEpxcNQ72r6RTm8lUdpLqxPeVPoARA+uHl4RIDSlAjl3zjPjMdiJk0rxSVBW0WGzUOEWeC1MsDSZ4XQpW8WOo8sxJZjgYrCTlEBIoNVbfusP9M+o4WSFqmB1KBarM7jZ/GlH94UeXXE7RIWgzhNENVEjUqA1GH5go1aY6yQF+eJT1FKKXNBxp0vFpCAqYAbXO4VMNGyD5jMJSuTTpqtVlAt1IAFhBYUx0sCepxlE1MmUV6yW72s/pGpctU+YlGYAfY9W4OBAWcy1HS7qWUGt4dNTcBRdmJ3YgFLQPf64tLXMcJVqc79XryiMyXLGkpOth892cRKpTNLT4bvzqukG0MxM8oJEQAfR1nGvD4iYmWpRLMWoeJPAUO+M0/CImTUS0hyqtRW7DmajYIpq58hiIVgDAkX/wCmMURiVlI0wDw+GhJ+FlJmKTKJABYVe2dXveJ0uJKCDpZSCCCCDcbWMfrihmy1BikjcX9fmM65KyCHBBpUN6fEMqXGELaiV2ZYukBgZAIBVbkmfM+UJ4MohkLbePXLrGJWDWlGiAbgvRTka7E2A4CLa2aNSCsCX1uy8wkE6Y0yYVT6zOGThVJFPMGYNXfzhZctEtwrIMAaUN7sHUejQVxrPJUVSvvKPSJAEEbA2Y27DvaeEkrlFRVu4/1GfA4aZLUUqseLtqzawrr2VRYtHsx7HR0POEcE8ai1RajIwaBKxTIF355ksEl4ANhfcYbSKLFomQFFiH76Xiut7P1TWq01VKvhQS1lmV1gDVB1wDy78p7YJm0dYB3/AKgBApokh/ffAtbLV6bBmFdGbRXk6jq0k6Kh1XIBJuT1wNGUTZmOVfWC62uC9NXp8QNxh3rMGZkmPdC6VUbhVUWAE7eZxy5AYJSrnT9WaOlzqklOyld+27wsfKuPhPyv+mIHDzBlyrFxPlnPnSKTbEjS8VFY+i5TgFJaNFGpqxGlnDqOaowUhtakOaQV6kiYYZe0bmrMW1dn0LcIz6RIcZ9gdQ+8xn/afhtCgAaQYMXcXabWtHw6WLJ1nSccnyjS7ft+kM5VTtr/ABzhAuacfET63/XHCfMGb76wTJQcuVIsXN91+n8Xw4ng3TyhDKIsrnExXQ9Y9R/GHCpZsW3wCFi4fdGu9mOOUaSeG4MATIvLliCSBcDw4A+eCZaj+Nd0T0gL07pAntbxZK4o6JACsSCZIJczNusAxffACSkVzhgdI0yjOYWKR0Me+GCiLGFKUm4huvE0dKdMspRNbRqKlnce+xIIkQvqF88NooV+KxZhl6xPSUl9JJqXOezumZhvSzeX0LTCVtFTwxmDqDQqcxSlpJYB3gyxsekbFUmZfRpfXlR2hBOQAHV5rVpcgk1zpBfC+IU6gq1cw9NGatSNSmbE0KY1LSpJcmXCA9AFnEyCltbk8cupirJU4TZgBsBPmrrYCM3xTNtUqs7HmLFif8xJZj/zE/bDzEgf48gG+eZeOkqL+KKElxs/28g0HrXGgMTAx8srDr8Uy0hzH63K+pyTg04qYpgRXfmN7wBVrhm1RZRI9enpfpj6HAYcyEly7V45d7I/Ovr/ANTTj5oKUsPxGsi5JyFHtrrFFWwUdYk+p6fSMdJJJUvaw3D9vEsYkIRLktUDSVvVVuCdEc4iaxIgmR2YSPvjT4yyGJffWPM8BAqA26npHKdMe+Egr8SFl0zbdTAOJrMlXlWkV4dLdIqlM1PmQs04txv1iNFdBDU6lRGAKg2MAzIERHvG/czvhF4XDzAxfjX4h0YnES1BQY8x8x3L0wCgcJVRAQE1FCSWLajIIJvEbEBR0vKZglEEylhy39Vb1h0YwBhMQWD7b50r0jlQMHLOlRzBMi51tuWZbSBAmPh2x2Iwc4S0y0iguwcbdewcI0/T/qOFROXOm1JB0asRkNWTm1MhCfywkQFoe8NHhUDVj3lqSY3/APjWlq/uLVCB0VcYp3+Sboam+SeQYbTG/D/45fib+lAOJNdgixOHUhTpq7KpYjWxB1KxXxAoN55CqkAWZgb7YUzphWopBLWGRyfm5BewbbBTIliUAos7OdWYbhlt4RGtwZStSqJphGI0glgNJIYBiJZjpJ6ACJ3tyMUoKSm5Odr23e+UMvCIIUbAZXtfnkOcLGzlRQo1E/EZvvsObyj6nHsmfMSAl9ta337GjxBIlqJU2ylLbtvpHVz/AHRT6SD+4+2AMR/uSOFO+UHwCPxUeNf31ixc0h/Mvykfa/2w4mSjrHXvlC6E0aj075xquEe1VOnAWmqwAw8N9LGqNHNLjkVlp6SFvzuQSThtEK/FQ9PWJuRRQPrxpvhl7PcVy6ahUaWq1WY60I0zYtrkqqshdNyV1HYEyFSlpADd/th1g+IlSiX1d8HPIQTnOKKuW1rUVpWorFWvUqNIcadygNWvUvY/hdsBKQS2XsP65qgqURXN/wCh1HBMfPmaTOCoklzDpSAkARwHABa0cQ94cZfgVSrTpNTK1GquU0R7sLqJLNaANyDa3fDmar+VRtiegnKm7bFf9BmkWVWsBVSeRidSJBkgSQoBBvFiOhwP8ZuG3QfNkXyr+oX8WqvXbU7y0dVgCbwAthvO25OOmSUsAFc46XMUKtyhe2VbtPoZxE4deVd0WE9GdN8H+z1XwqpqkhWRDonrUbkX6atR8lxPRIoaZc4YqBqK58of8SyIOYy9CmgNKkObUoZQbglikEhtIYgmxNzcjBz2d974RyE7T33sifEPZrLAa+en77GGmLEhTIgaGVlIG8C8nHBOqD4nffPnGNOZbvba9/1w5nrdgaQBJSQ5FYkMz3UfLBE4G6eUd4RFjzixqigwZU9iL4bSQc4Vl6gYa5Tgf9XnnooFooKmlyplE5gh0zvLSVXt5A4zISFVy776xWasoGs9976ZxDL+zpqJXr0WIpJUFKjqHPWZqmhFEQAYgk9O2AgKYEUJtBmKSFFJqAC53N6vyaJZ3J18rpZqyuvOOUsQHRgjIdaiYdluJBvfGuVPmJrpOAHryF9sZpkiUoNosXb3y2QBlM1UqMEWmrsdgBB9ZBH3xM4sAOtI9PSOmS0SU6RWUga6+sEZ2uKbmnUVgV/KZFwDI1AE74EufIX5gkh9xjpU6dOkpKVOmrAuM62JFYlTrpAhr++dSkcoMCYmBM79xi8xMtUrQ020tbjYPeGkT5knEJnFD6JFHBc3Iq1xs1x2oS5kFTP5SP03wsnDFCAlFRveL4z6h9zOVNmDRJ2MO9rxUyEbgj1GCUlNxEUrSqxeHWbKnL0qVAk6mDuCADqnQuozE6i0bW0+uPLlaQnrmzsgw3XLU1M+149KZo+AlErMufSvG3CDKNJvDpqw57aRUUcjMdPubQqU3czvIJHfOtY8RSk2q5BuBW+skhNLVAjSiWRKCVCtGByJoKamdVbtA2fy9IK7BALq03mWl9ETAAp6Qbe8w22xrwSpqpqQouAC+5LB9blVBsjJjUy0y1lIqWbeo0/41O+E1RoA7nnJ9dv5+eNaFqVMUt9nK/X0ic9CZWHlymqRpHjRI/8AUP8A+UcplnIWNZJgAiZ8r4uqeQl1mg119YwpkJKmSGJ1U9InVyBD6PD5okeGTcFdxoJBlSdsRE3DrRpqSG11Tze1dkWMnES1aAUXu1D6fMcFdgQfEay6R4iq4AERAMQRAvvYYQ4LDKHlcZ9s1IdOMxKLsWpq6F6xLI13RXRShDyWaSGMghmMiDykwJABveTKH6YJkxJ0gQMrUGp7QyfqapSFeUuc71OtoU1svUkkob3tcfUYrMlTXKlJPr6RCXNlABIVbh6wPiEXj2OjosoUWdlRBLOwVR3YmAPqRggOWgEsHjV5j2SKs5o1j4YZFRoPPNJWJtG71KSD++TZTiidJP4EjV7d7DElFJosDbzrybqBnCbiK1MvUek5VmU6TYEbAm4vuQPUHF/uFhNauWqNV+sS8BBUGpR6HXaBlzg6rHof2P8AOFE9BunkfmH8JYsrmPiJrXQ9fkwP6jDhUo/y5j4eEImDLl+2jZcO9p6K6qYpRSKeEhD6nRXqE1OYRbS7QNPwJ64bwiqxB3aoQrCdhrfXB+f4/S8JmSoCwZ4EEFmIswUiRTCuwE//AIqYwoll2UN/vzrzg6QA8ver25bY+fkzjiXLmHSGDR7Aho0Y9l38NWeoqk0zUKsCdNmKqfMqjE/ltO+GM1SaPEwlKsoXJwqsKIqpBR1bUKb3CrdtajYCxvbbHFScx7RwByPOscz2dzBVkqs41w3OtyCBEG0KYBgC5GOCEMSC0DSU4oDCM5Y9IOImQrIgxfxhmCIJ4Xk9dQBnFMDm1MY2vpB/MemE8NSbiCVgikfQ8gQ4JGhiQrHZjdRBJiZtF/yjHEQgLRk+EcVzGW8bwTSiqhBQNyhtOkVIrAksAW67selsUOHUUlIII5erZUhfGTpBSgoEbHe7WfOu+GfDfaFlTK0qtHSKLFjVWnqAK02SiYpmHClix6km3XHKlTXcg2Nq1t6QEzZLEaQqRQlizuRXb0puz3tDn1cUqaToRAq6rFoLaqhHQvUaob3jTOEX5UAWf0FAObmKoqok1Z+aqnpoiNDwDOZSnSARkV2UagTzT2JIEx2x5M5MxRL2j5zHycZNmkrBKQaMKNurCb2t0PVp6GBcgKQLi55TO3U/bF8GlR8usx6P0nxJcpWmPLf5hecyVpsVsKh0C3/xqsHfeZX5g4vNZcxxYW9B0EbPCC1pCv41P/7E/wB9IXYMbYP4ZSquYR9IkAkloljCiFBJJPlhvuVy7KMY8SqSgOtL3sA9Kk1a2+O08zW5jAbR7xKi19N2HnbFRi1MNJi+sfDRxlyhosoh7VO+26Cf+KVEB1LUQVBJOphrA688z6g4Gnh1kFUu1my5xRC5vmEua+Ss+bVgl+JeKoktNyBoGyganOjc2WWInkxREvDS5ZYkaVK1pqFTRzAmYmf4iVLbytalbB3uaekD1aoczqQnsDH6xgycOlCQhCgeNesXxuPmYqcZ01LE6hQDIUfmYM4WgDMWOjkYK0EgEiJ5ZvpLR5xhMXJm6AZBNQ42Cvqz7ITCzpWm5UAWLb7b9fGGeQrprq1SQE5QoDgEKoDIh8iVRTE3BBgXx5k9C9BEsXq9Lk0J4OSHyNKx6UlSNNUwny0AqxADMOLAFs+cGsqmvTosDuTpIBhgQPFK7Lq/EaDvKm9hjKCoSVTQRlUEihrovm1BzG2NKwDNTLI15Zj+XEknbTdGf4xTCO2kKAQNOknYgMSSbzcfLHuYJROH0lEkkkV2X9usePjkAYjRSAwD0229+kLgY2ti4JFozqAN4k1QneD6gH9cP4qjRVd9YQSki1NziK2pod1HyJH22+2FaWbp5OP1B84srnX9xPJ/hOKlNirLMFgGgkET0uJkHoQDhfBl5Ejr8QTMmZgHpbnD3L+09dKVOmi0ppqtMNMkqAVMpUGkkoSvofIQfBUT5SDbZ6t3vhNNIdwRfru1fGqEHHHepXqVdJAZ2YW2lifht1xObJmA2LDv1isqagi4fv2hbjPGiPY6Oi/I5VqtRKa7uwUeXcnyAk/LBAcwCWDww4zQFBglOozBkVubcSJiNhuD6Y0eKtCaE1199tGcS0LLkDhAC5s9Qp+36YH3B/kAenpDeAMifX1ixM0sg8ykX74cTZZ1jr8QplzNh6fMaXN+1pro61Ls8guDB0wojSRBPJczsW7zghKD+Kh6QnnTcH1i3h3FKZcgnQjFKagnlWikuAxEyWYICfNsEy1Xbb8QNJNn7N4Ve0We8WrIMhQFB79SfmST88Ahg3fbQyal4V4WHg3g/D3r1AinSIJZj7qqLknDBRAeEUBqhk3szXUAqVMi8HTBkiD3OO0xm0DR1PDZ8nlnfLxQAVkquw8Vk/AQwld2IbS0K7HSINu4wgOvUDuJ7HOHOpP+4gbWFd1X4AxTmeAUNNSpSqVR+H49FWVf8PxBSXxGBBDO06NI2F8FOk4Au4626VMcWubMf+Irweg2wiqVXdtIlpsARqmLbHfacWmzyCa0GuMyJUtEvTVTMmzcou4hwcU6YZ0QkmCACI7XQiTjFLxcuasp0R6ejRnw+ME2aUS1EDJ6vzeAaGSpmSquDGkQ03IIsCJ2k741BMpKSsgjK+uNU2bMSwUoNeoag462yirNcNIOg1LpygMsAXJ3UnqSfniCZMtQ0kKvrHw8PKxGkNMJcGtDwzbVAzcPfoUb0YD7NBxxwysiDx+Wi33CcwRwPs8H5FjSp3V1cOWB0ErOjSjFh0QlmiDM4zzcNNeqS0Y57TplFAhmvW7kN/3MA9GgXLMDSFFXE1KlwTCgKOWeg1Mf+lcTVRWkRYRomBp3iqTRKcrubtuHqYe5dtKqwJ5CNbAkspCh6iGp1LsEQR/mAnEGJUwF7egjypg01EH+QoDYh2SdHUkEqL7CYSPXKhypiT4Yjax1OY2iSPk5xrmgFYTkkN3vLmPUTLCykKH/AHV20T06iF2OjbDKrkClNWDNrLKukWEsuoAGZ1AaZEfEMKieoFklhs2RhTiBNmFJA0WJfcWfcatuMEnJZgEAOj2O+0gsCksLtKNEWMG+Kj6gv+R5gGICfhmdindqLF6GgYh3s9RFX9TVpwzUyJAaRItqtMSBzAWI7Yf7iVM8qkA7qfMaZahpNLm1trtXjHsznVZjqLyNzY369uv6Y0lUlLSw4Aps7eOAnKeYWJNdW7XEA6HZx85H644BBsocaesc6xdJ9YmKR6X9CD+mH8JdwOVYXxUZlt9PWIkRviZDXigL2je+y3DabUFpkIWQpm3mCOdaqU1I/KAKTsD0ZsBX64nvmITXt9AfevAwD7W8NoUaNJqaoHLkEqwJAVQAjAbPzKWmOYN0iGlkvpah1sO9kBdQ2stwqT3tAjHgxgAkWhyAaGOs5O8H1AP64czFG9d9YTw0i1N1IrNND8P0JGFIlm6eVIfziyucX8NfwqgqLBIBXS4lSGUqQSpBFidowBJQbE8awFTFtUDhSKeIh6lRnZlYk36fQHYeWBMkEnykHvbBlzgBUEQG9BhupxBUmYm6TFhNQqxivE4eHnsxwkVzU1D4SlPzqlWK/QKSflh0pcQi1aJEMOP+zaUKRrKXA1BV7NNzfpYbdye2HTQ997IQnSDHvu8Zn+qbvPrg/cLzL74PgIyiQzPdfpg+MDdPKB4RyPOGnBOPHLltPuuAHUjcAzE9LSJ8zhtKWrNoQoXqh4fapGUfhSRNtdhe19yY388OiU9iIRS2uDC6vx81FqLrpr4mgGAyQiAhaS2gJeYJMwJwrINljXVx7ZQwK0lyg2ajFquc3rnDLP8AGVq0itFIJWmHh1YfhoUREVbqglnuSZxaXLU5WK3IYvU06C0Z1LSEpQqmRcEUBc3zJZ4F4JnUoavERgTs2m8dr/tjzsZhZq2brGPH4deJbwlAgXD99Yv4lxak9NgCSW6RB8jexjGSRhpqJgJjPhcDPlzUlmbvrCnL8sH8g8Q+pjSPrpsfPHqz6IEvX7/qPUmnScazojdmfXkIEZp3vjrRrAAoIsytAu6oN2MT27n0Ak/LCrVopJMTnTBKQVnIdiDKmTXUnhswBQ1CW3VRq5uXoVWQN7jCImrAL3dqRmTPUUK8VIJB0Q2ZLUrmCWJtHc5kag1SQ6qVALAEsWAIAVpM328sOnFlbA9WMJKnSVFIbRUXsbNckhqRQ+R0MC9NAYkEGLzAHKdIIbcHaDismZKU69EU2EbvmHE4TEkIWWtXUzvUOxFtcDZzh6KdBZrbQQwE7iIB38+mIoTJmDSAI5GLSJ8xadMAcQQfU5QKciOjg+TKR/tnBOHSbK5j+4v46s08iD6tDKpVLVVZkBUMzwrK3MwMsVOnUdWiBYQoF8Z/sZgSQkg8RGFKNCUUhVWAqCKCwcOwZ3Nal4szfEToJIqB7rzA7lFTxC0QOXWYHxOcQODmIPmTTdxb05QknDDTCQQU0NCMiVaLXvo1OQjvF89TqUkIYFl5jp2J1VJJXpLssTcgnYY7CIKZhUbAfDdYGEw82VNUCGBpXUyWruBdqA6zGcxaPbj2DHR0Y4UqIBrDDg+Xr16q0aRlmmNRtYFiTMwIGLonzbBR9YguVKFSIMymXzYCulM8wDDTytdnCzpIO9Nj6Ceow4nquUg9NuWyEMlFgojLXsz2056oGqcSlFRtUAlwJkAtub9TAOKGbLCQCCN1d3zxhRKmaRIIMViqh+KPUfxgAyzZXMQxEwXTyP8AUSCzsQfQjDCWTZjuML4gF3G8R4qR0OAUKFxBC0mxjUZ6otHIpSBUmqEcgEGTJcuY2iVQT+R++OTd9XfueUIajf8AP66xlcJFY8Dhgoi0AgG8dZp3g+owxmE3rvhdAC1N0MU4fmKLBlSojLDAoTbUhMxe+icL5M08o51N+XOBc7mKjqyu7SWBOoXBUaYtt6RjjKRo0N44LUFWtC05Y9CD8/5xEyFZEGLeMMwREGpMNwcIZSxcQwmJNjB3s/khVrqpEqAXI7hRMfO33wqRWCssIjxyohrv4YAWYECAYABIA6EifnhllqQEClY1g9nKNWoBTpKyhUamKVR1NZalXw0NQ1AShUK5LgANKQLiQEg1OzqHflzhFL0aA699CzcTnYVveMlxmjTSo1OmxamHYhjElZhTbflAP+rAUWQBrrzt09Yogf5CTlTlfrThDelwpQoCvUBjdWInzjbHkj6lPSryltkfe/8A2tgJkpOk5LflSu1i4gHOMyVFXXqG51BCQBczafdE49XB4ybO/P0yzj5H619JkYCZoSiTTXV9TA0yuIpqZ8wGZF55MAsDAMC8kbz06Yr93pqLoHWPPVgDLlIUFmrsGBoKPbMvyiC5xOquPQhv2XDidKORHI/ET8OaMweY+YKyWepo2qZsQQwYWIIN0mLHcYC/DWGC23j+4hPlTZiNFswXDGxexZ4PoZ+mSxbS2pQsK6iysCEAaCFKqqnrbCnDkgBCgeOvPfGRcmYlKQlwxJqDmDVxQlySLCLaFcllLAg63qsxB064OjaeUEA9feOOXhpgSWSbAcM4SZLToKCC/lCQAQ+j/LVU+0U1666kAMqizexaJO3dnLH0bDKSUytHNRc7MhyEUly1aKi1SW3P/wDFLDeIWkzc9b4YUj0QAAwhpwmioGt1DCTYiYRFlzHckooPQnGeepROikt8m3uY87GTFlXhyyQaW1qLJHQk7BAyZZfCVuYu9TQo6QImO5JZRihWdMjIB4uqavximmiEuTtNt1iYYjhKnW1KoyqtjJkBgV1DUoFgGEWuQel8SGLmIYG51U3fvVGA41Q0UzUAk6tRdqF60rWgbOFFWpaDDSZllBsLDf549JUxWgNKr1rXvOPQTLBU4o2om+cUFEO6D5Ej94+2ItLN0jg4i3+QWUeLGKzlU7sPof4wvhSjrHI/EN4k0ajzHzEDkuzr8wR+xH3wpw4yUOLj5g+Oc0ngx+IZ8AzDZZi4QsxNMSrAwgqB6ggGZbQq9LFscnDzBYPaxFoVc5ChdqG4Iry3xp63tPlwStNHUeFUWmzShpgU9KiNJ1E6aYJBEeGpkScDw1E6KgRTV3l7ao4KH5AvXX15+p1x88ZpP/m3QYitWkomNKE6IAjmFgx7HR0MODZR61TQrlQBqZrmBIE6RuZIAHUkYrLWsGiiIjNShnIeOZ12pu1MlW0sQTG8EifoJ+eLKxKwACxzhEyEEkhxFQzQ6r9D/OAJ6DdPIwfBULK5xIVk7keo/jDBco5kcIXQmDIGCMk9MVELkMgYFgDcgGYv32w4AyIhVEsxBEbvJ+1NAimXDayV19AG2LaoIKgKtvIYUyVvaF00xgs7W11Gb8zE/UzjlatUUTr1xRhYaOzghRFoBSDeGB4YwoCuxWCYCkXIMiZ9VNsOFOfNWJkD+MLCq9vviZCCXIig0hQGNDlOL1gXhqRqMRpqaWVqShQulBGkqEAhWkAgEXvgpw4UWCxW9C9q9ImqcU+YoNLCjXf1MIK2SqFiQFM7BWBgdBE9sJMw8xaioMdxEUlz0JSAXG8G8FtnaqUlTQwItqjp0jzjHnL+mr8QrUkt3qj6WV/qYpwaZEojSFH2ZMNbQvpdSxILEJJ+RY38oH+o40/9OWS2wC20+w4x4g/zTkharlyb3o515m+UezxXXymVACg+gj/z1xnkvouoVNY2/UFS/G0ZSnSAADuHzV9sXcH0ioXdQy01aoQ1wYsoI6y5VY/zYE99FkliS3fBzEJDabqDgV5dtvMX8HyyEB6ihgWIvqA0Iheq3KRcAoB0k4SetQ8qS1NlyWSK8XikhIJ0lVr+1HgPWI08mhp0jpfW7QArqzOADqtEIQ2kXkwZg2njMUFqDhgMwzfOfzHCWkoBYuTrcn+qR6vw4LLU6ojxPDWNzYksWEDltMbyDYHFMPNWtaUMQSHOTd+xhMTJQhClEuBleK6uceNWo8xOkG4Ci2zTef0ONRxc1Uwsaba7r7Ih9jJRh0qUPMSbUoL21qtuisZ9uqoflH+0jFBiTmkHp6NEPtxkoji/q8FrxZlGgqyrIbTqtMSDpZTNoN/LA8SSsuU12GITMC6tIs7XIq28ERKjxRRphiNKsqyosGmSCrTPMbxhj4CnckOcxqhF4VRdwC5BLG7NSotSzwfwjigpgqhUluuogzII94DltcdcLMwyZ6gyx3vjJjcKZxClggDYDRi9jfUcoAqISZAkdIg26bY2LlqUXSKZNWNiFpSliWO2nrFbCN7YkUkXioUDYxGcCDGxr8IVcrl6CqvjV3QMzJcFh4mpH30ojU1aOW53IMH+TZD2v3siQVQq5cbenWDv/TWWqBWVCAUIUCpBIYt4VUg3ZiDl5VYUeMJiLqSe8u/Yw7sa5de2JGxozfHMkmX0ClUdtaSdUD42AcAbKyqGAMmGGLImKCSQdTevxzia5YUQCNb8Ker8oSs07hT6gfrhTMf8gDvAhggCxI4mL6XC2dVZaLEO3hqVnmaJ0gGZMdsKUyzdPImG0liyuY/qB6/DtMyKiwxU6ltqG6za47YXwZRsSOvxDCbMFwD0+YN4JmzQ8TSFZm0wxJGgqS0xp5u8SLqD0jDIw9WCh1EKudmQemyFNTLvJMT6Gf0xJciYSS3KsUTOlgM/OKWUjcEYipKk3EWCgbGOYWDGp9meAU61IlwdTMGWDEU1MN/zMQoPligTTvhEVLIVTvsQP7S8FGV8MgvqcEwdoEAMO83PlMdMMklFQYH50IhEMw3efXHCfM1vvhjJRqiQzHcDDePrTC+FqMSFVT3H3wwmSzrEDQWNRhpxLi/i06aWVUAEXuQAs+Vht698U8rUN4mAoGotC3TgaBhtMZxrPakopTwlpimaStTK09FTS42qHUdTaVmT+eesY5DgKUb2516CkIoAlKRa/It1PpC7htJCpkSes48P6hMmpmBiwyaPvv8ATWGwk7DqKkAqdlPXaGBtfpHs4qIpjlJ7f9sPgJ2IUt3OjE/9QYL6ZJkEBKRMNgB7OwG08HgdqhuCZ0r1vzH19ftj2p8+YlSZYO/PafiPjMHhZS5c2coUAo1KmibNtVwgQ6TuiH5R/tjAKwbpHKJeGRZRHH5eLKuSCgaqboHFrkBhPQEGRMfbEgrDTCWAcajb1iqkYhABJodYvyaJM7AFPEdQW1EFV3mdxBiQDG1sT+0wyzpB7bD8RT7rEoBSW16j6RZ/UNq1fgki6DSVFNpLagIO5JJBJm3YYmfpyGZMze71GqKf/UVu6pe5mYHXfnrgZ6TlAAFOkMBDAlmcyzH/AEwvyGLy8EtGkoMSaBjl/T84zzcalYSkuKklwb/23KB89TJIIpsqgQNzjOjCzpY8wJ4fEbsXjsNiFjwQEgAAB9W/aTFOVSaiAsEBYSx+ETc37YSY6UlxlaJS6qDHO8N8hVNTMPXZTpJB1FwDSDHStSSDOlVI9YPbGOakIkiUDXc7m5HEmNssmZOMxqegsDwbnFpAYUwytqd21a1VmqNoBVwQNQUHQCA0G/nhKgqKSGAoxIAD1Gp73FOUUZLJcGpq7OaUOtrCm2BuPZZaVV9CqF5tJE3l2XbYQFawttc9NeBWpUorVeg4kfGuMePlpTNCEil+R+Wpv3BPGLxCLUzDjZm+p/TFUzpibKMTMmWq6RyiYzrddJ9VH6i+HGJXmx4CE+3Rk44mGGV43XXnUv8Ah6eYM0IAYUHVqAWWIANr4f7hJujkf7hDhzYK5t7NshhQ9sKyEBiSVcsQ6gkzuhblYLIB0iIIERGD4krNx1+NZhTJmXoemrfqEA8Rz3ivqZlBgCIIAAAAUDYAAAb9MVUUfiFW1vfOERp/lo8mtzgYLOxB9CMASybEHcRDGYBdxvBjSZSqhp0w1XSuWpl9DFlNWq5JZFIBhQAinvB744oUC7bP3CBSTR8374epjXUs4hJIq03KVFaQywsj3lvAaoVYGLjxwD7uJNq77p1gvSup/wB9TyEZL2zKIUpKiqylyQFAIBIAB6ydOu+2uMUTRL66e/wOcG6m499ekZfCxSJeIe5w4mKGcIZaTlDSrwKp+FIQvVBYKRBVY1amNhESZ6QccVOWIB4QAKOCecWJwrN0W5EqAyU5GkEKdREGeWb3scL/AIzl1g+bW/CFGbYuFDMeWYkfmJYyRvc45cpDAAkQyZinJaBDlj0IP/nniRw5yIinjDMGImg3bCmRMGUETUHOHHstoR3q1CB4YBAO8k3IHUwIt3wqUkRyyCIT5mrrZm21EmPUzhVFzDpFId+z3sw+ZRnkqoOkGJk9fTpgpAasKpZBYRVn+ICo8u7l9ySvUgWhTaBpWAIEQMa1rkpAQ5DbMzrrGaWmco6QSC9AxyGqmZiOXzQQmHWSPi1L/uAGMs7DycQ3nFN49o9TBfU8T9OUopQQVBqsW2s+UdpAs06laLmGB26QDO8D541yZIBASzDURHm4rFLmEqmE6RzIPdIlVB0RpaSZY3icZxh54mqWu2VO849BWNwZwSMPKHmd1F8xQU3cqxHh9NWqoHIClhM9puJO07T0nCzypEtRSKtSM8lKVrAUaPWGOdmoyLqES9SowIIDe88EWOlAig7E2xjktLSpTagBssOZcnMRsnkzVBL5kk5A/wD8pA2QfSzZKGs2owD4YMkmmCUFNmaTLO4aBJOnoIxmVKCViUGyfLzGukAMgA2QD5mNSJrpMzIPo50GRJzUSN8D5OjSPh06ioHXoFtqMAI5BkxDO0sIsO8VmrmAKmSydE7chUlL8AKV5RCSiWdGXMAfYMzQA+prSFbtcsFChRqgTp1HYXk2t9MejODJRJdzm99Z9hEME4XMxbMEg6LW0vxT1JVwgRWI2JHpiwJFowlINDBaUyaTVNYOmJUibExubAz07ScIcXMTMEurHPcH7MMMJLKCulMrZtcR48Ncsimmmp1LgGAQom7XAXY74Q42SQVEAgFnbPUGqeEMMHNBABIcPfLWXtxiutk295kfYrqDEiBYgG/KAe8XxwVhVU0RkaFr2oc+sMUYpNdI5ioe16jLpFWcUOeZ3nckgHeO0dI6YscNJQkIS4auRvyiH3E5aitTE21W55vApyfZ1+YI/bCfbpyWOII+YfxyLpPSInJt5H0YYH2q8mPEQfuEZuOBiDZdxurfTCGRNF0mGE+WbKEar2QzGXVPBqug8aXqarCKboadIsbDVFUz/mXAHlvv4vTvaYRYJLjdwILnvMQw9o8/QbLVtD631pqGkQNRNU6WndmUMwEwzkbCzpYV1e1uvvChyd49W9ugEYEnEI1Wj2BHRJKhGxI9Dh0zFJsTCqQlVxDLhuUrVg7KywgJl+pCltIsebSrHoLbjFkz5pDu/WIKkygWZt1IGqZuTcA/X+cUXiKsUinCFRIo4JrHBmF6gj0OF8aWbgiG8JYsRE0rJIM/IjfythwuX/u5j+4UpmNbkY1f/qmk9U1GViQhVF1g7uGgkgWMabdIAGOCAbKETLi4MMM17S0jSOhmLrsdBBc6bMYJAghZvcrYXwRJU9qQPEDXrGCY98BRLuYslmYQ14NlA6VSUDMYpU5Oztct/pQE4WATXvhDujw3LVpinpFgrIxGoKQpfSZADsYHzPTHORCwp9oeFpl9OlyxYtYxYAiP1I9QcOiYpoBQkmF/D+GPX1aFU6RJm0m5gdzY4UkG4ENYsCYvXJZimzU0DgiCQjWuJFx5Y7RQco4rIuYX8KrgVgWg6jHoSbH6/rjysWFLQo53j6H6FNlyMWjTFD5dxNjz9YfZ/NpTEtfsOpx5cmUpZZMfdfUcdh8KjSm11DM964zqpqsBHiN9FFzf1v8A6Me4T4cmtz7fJ9I/NUpGJxeikMCeT35Jc8YparzEryybRa3TbywsvSQAAYGIUmdMUpgxNBsy6RNM5U/Ox8iZ+xnFhiJo/ke98ZTh5R/iOFPSC814tPTrCNqm0AwQYKkpHMD0k4WXjlLex3gc8opMwIlgFyNxJtkXesWU81WUlfDYGlzkKXGiN2IkhSJ3xxxMlQdSEnSpv2ZvHDDz0lkqVSuRbblF9PjDmS3iAOJJJBkKOjEAi3LIPlh5SMIpQGg2jWh41FOucCZNxaQTp/lSobZS+vKKHzYiCzKG5rr3/tJthnw8yZ4rl7VHwYoJuMkYYYX+B8zA3pR3FqO3GKwynZ1+cj/cBi40DZY6j1EYyVi6T0PoYPzToyKtLUALkSjS5gFiVM7Dt2Hc4hJw87TKlaKtxy1RebiZOgEJ0k63FzrfnBtPOhTUe4WPDWmyE6kVSEEwQLwWv9cZpmBnMlKkl7lWokud9KCNMvGyQoqCgzAAawBTdWpi2vmqbZUUywLCJCnfSKYFjuNKm9hOwnE8Ph5n3umQdGprq8xPEni14pOxEsYLQB81BTXRt415cYzzNJnvfHqFRJcx5gSAGERwIMex0CCeHZZqlRKaWLsFntJ3PkBc+mGSWN4RdrPGgq+ydWWC1AR4j001D3gDCnrGqH9PDczhhOW1++37MIUIFQOW5/cDjshBnqHhs9NghKuykgWOklZBEWkHDFY0A4FdmUcEnSoTTbnxgQ00/L9D/OJaMo/x5ExV5g/lzEQNBe7D6HC+DKOZHI/EMJkwZCInLdmHzBwv24yVzeD45zT6Q2yudKZY0lXnJaWDCIbT031Qun0J74oiQoCjFtvfYiSpiSa+ne3nCVqLDofpjOZEwXSY0iag2IisjEiCLw4Lx7HQY2fCvZqk9FCwOsA6zMczBXRe0hJPqRiugO++EZzMLnundYR+0mQXL1vDQn3VJkzBImAR0uMc+gKQyfPeFgrt3OOE+YM4JkoOUTTNsNvtby6eWG+4VmBC+CMiYYcN4nXBIpaidEHSJhFv1BgDDCck3TCGSdcVcS4maz63N/ICB1sB5k4crl2qICULvDXgPHqdCnoKkySWYETty2PUHz6nA8psoQCFAuRF+X4vQBeoyl2qGSIEIBYAGbiI+mG0FZQrg3hKvCpAIFQdfeX9IGMSp+DcpKiOvtHto+j/AFUoExMsEGoyPJ3EV5nJEtLO2o/mX+GxSTJkLDSl03fuMuOXjUTNLFoOka1OXK0TWkyE6GpkRokz8z7u5Oo/PBxGETMUE6YptI9szWBgPqM3CoVNTLPmcOQCA9aVvo09RARyL9NJ9GX9zjvtZmTHcRGf7lGbjeD8Rfw+gyVUZ0bSpmQpaCLqbbgNBInYHEZ+Fn6BASaxWRiZHiAqUGeLTWUVaRJISmOoYMSsuTtbW5MdpExGMypS0oUClif66D9RrE1ExaWVQXPFyeNhB3CcwhUeIy6qjs0ipfU5CtqWOUhdUEkDmHyzT0EHyCgAyyFQx2lnzpGqRMBBUosSSb5mltgcjKKc+TUK0yRqJbUZsstrZAeygIABaVbGmU0mSqY12A2gZ8TE/BOLxSMOCBcmtnyG5INNZhRmWl2Nt+m0bD7YrLDJEQxa9Kco7aNZhQNwi/hlJGcmoCUVGcwY2FgT5kgWvJGEnKUE+W5IHfrCyEpUrzWFTwgjhnDBUWWmW1BI2lQOY9wXZUA7k3tic+doFhkz8cuQJikiQFh1bW4C/Ng22CRwYhmVHYaVJJ2k6XYEaTAQhDcmQbb4VOOUlIVZzRjuHOvGHV9PSpWjdruN7cKZ2gB8w6gjWWvAJvtv73nH0OPVRiZoluSa660HYjypmGleJogCmqle3isZxuoU/wCn+IwPul5gHh8NHfbpyJHH5eOjNjqg+RI/WcN9ynNA4Ej5geArJXMD9RaHBvoqCACYEwDcHpYjY4fxpeo9D8QvhzBmD0+YuyPEFplip5ijJJBldS6Swgm+kkfPB05RDaXMfDwCma4OjbUflo1ae3TE04SmIKBtiGUe+AtRYBa3pzR7xw4SlSqKFdrRIgpSxSaDU8ZbNsXdn31EmxB3PlhjLUbVFoKZgF6ZwOyEbg/TCFChcQ4Uk2MRwsPB3BMkKtZEMlbswG+lQWIEdSBA9ccIVRgj2m0CsVRVXSFVgghdYENAHnI84nDGiW1179eMKmpfvX8QpBwoJFocgG8d8Q9/rh/EXrhfDTqi/I5JqzaERWbSzdrKJN/lgFQIcgco5msTBb5LM00Y6aioRLQxi6qLiezAfbocAhBo3WACbv0hZmjraSxkAL02AgfYYEyXLJuYaWpYFhFBoeYxPwBkqKeKcxHDQPkfnhfAVk0Hxk5w54TnFo0Ku/isYFummAZ2gEk+sYYSlAVEIpaSaGERGIF3rFw2UN8tT/DWnCE1CKjMQDoQf5txIBkdvXDAQhNXjSZbgGXqqKnh6dV4BYR8jt3+eDowmmRAtJpVT3Ax83MSErUBkTH6/hZipkiWtVykE8oWZmoTVI/KCR8lJ/XH0X02UlCQRqJ6R+cf6lxcydiVS1MySEhhkSHrx3QJV91R5E/OY/YYaXVaztbkP3GbE+WRJSLMVcSoj0SBE+HUBUqojTDMAY3x0+YUSlLGQjLKQFzAk5xfnsmqZl6Sk6Q0T1274nJnqVIEzMiKzZCRPMvJ/aBfEYEgMbHvjamatrmMa5Mt7CINVJ3g+oB/UYJmqN2O8CFEpIs43EiLKqqQAUWyr0je52jqTjpik6SUlIt7Pk2Zh5MomWtekXB92zByjtLIo3SPQn95xdGDlLybcT7vGWZipqM33t7NHq+TFNW0s0NEgxeCCBt3APyxGfgJaauad6orIx0xVGFf71xRl+LOmlQEhfKJBYtpJEcuokiIj5DHkTcKguS9fhn3tHrysUtJADdl25wbwPNFqkwBq/DtI0qKTwFvb3QJ3374z4mWAjdXeXF40YaYVTf+O4MbcoVZysXcsdzzGO7cx+7HHoKSEBKBYJHo/vHn6RWpSzck+rRRhY6LcqJdB3ZR07jvb64aWHWBtEJNLIUdh9I1HEs/VVuI1VdgzZgZYwTHhkV1iNidNJVBOwmN5wXOg+s/uAlI0gP9opzA72wXwR/wsvSZVdQi1hqVTDNmfBja66WYwZuZMwIsmoD7OsRNy23oHgb2o4fSp0iadNVK1FuJkh6KuQSegLGB0GFTYnUP/j8mGLuxz+VfAjI4i0XiS1CNiR88OJi02JhShKrgRc1dh1n1g/rin3E0Z+8T8CXqiVDPurAqdJ6MsgjpupHTDJxKiWIHKAZAZwTBKqGN/tjeEJmEuIxlakANEalIDvhZklKbQ6JpVeKcZjF41HsMg17e/Vp0j/aQ7EfMqMdlz9IRV+XrDv2sr/8Atqogbpe8m7GN43E7dTgIu/doKgO98fOcdDx7Ajo6BcYIgG0OfafIJQdFpggFATcmTJE/bDAkAtrhGch4W0KWpHYk8sR8zGOC1a4OiHigm5GA4NwILbTBVPOVBtUcdPePSww/hpMTKiI//9k="/>
          <p:cNvSpPr>
            <a:spLocks noChangeAspect="1" noChangeArrowheads="1"/>
          </p:cNvSpPr>
          <p:nvPr/>
        </p:nvSpPr>
        <p:spPr bwMode="auto">
          <a:xfrm>
            <a:off x="5857875" y="6780496"/>
            <a:ext cx="79367" cy="79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4294" tIns="32147" rIns="64294" bIns="32147" numCol="1" anchor="t" anchorCtr="0" compatLnSpc="1">
            <a:prstTxWarp prst="textNoShape">
              <a:avLst/>
            </a:prstTxWarp>
          </a:bodyPr>
          <a:lstStyle/>
          <a:p>
            <a:endParaRPr lang="en-US" sz="1266"/>
          </a:p>
        </p:txBody>
      </p:sp>
      <p:pic>
        <p:nvPicPr>
          <p:cNvPr id="1030" name="Picture 6" descr="http://blogs-images.forbes.com/chriswright/files/2014/11/stock-market-quote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985" y="4781964"/>
            <a:ext cx="2480221" cy="173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45447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versus regression</a:t>
            </a:r>
          </a:p>
        </p:txBody>
      </p:sp>
      <p:sp>
        <p:nvSpPr>
          <p:cNvPr id="3" name="Content Placeholder 2"/>
          <p:cNvSpPr>
            <a:spLocks noGrp="1"/>
          </p:cNvSpPr>
          <p:nvPr>
            <p:ph idx="1"/>
          </p:nvPr>
        </p:nvSpPr>
        <p:spPr/>
        <p:txBody>
          <a:bodyPr/>
          <a:lstStyle/>
          <a:p>
            <a:r>
              <a:rPr lang="en-US" dirty="0"/>
              <a:t>If the output we’re producing from our algorithm is discrete, the problem is </a:t>
            </a:r>
            <a:r>
              <a:rPr lang="en-US" b="1" dirty="0"/>
              <a:t>classification</a:t>
            </a:r>
          </a:p>
          <a:p>
            <a:pPr lvl="1"/>
            <a:r>
              <a:rPr lang="en-US" dirty="0"/>
              <a:t>Discrete: takes values in a finite set</a:t>
            </a:r>
          </a:p>
          <a:p>
            <a:pPr lvl="1"/>
            <a:r>
              <a:rPr lang="en-US" dirty="0"/>
              <a:t>Binary classification: generate a 0/1 or yes/no output</a:t>
            </a:r>
          </a:p>
          <a:p>
            <a:pPr lvl="1"/>
            <a:endParaRPr lang="en-US" dirty="0"/>
          </a:p>
          <a:p>
            <a:r>
              <a:rPr lang="en-US" dirty="0"/>
              <a:t>If the output we’re producing is continuous, we’re performing </a:t>
            </a:r>
            <a:r>
              <a:rPr lang="en-US" b="1" dirty="0"/>
              <a:t>regression</a:t>
            </a:r>
          </a:p>
          <a:p>
            <a:pPr lvl="1"/>
            <a:r>
              <a:rPr lang="en-US" dirty="0"/>
              <a:t>The output could be anything. </a:t>
            </a:r>
          </a:p>
          <a:p>
            <a:pPr lvl="1"/>
            <a:r>
              <a:rPr lang="en-US" dirty="0"/>
              <a:t>Fundamental task is </a:t>
            </a:r>
            <a:r>
              <a:rPr lang="en-US" b="1" dirty="0"/>
              <a:t>linear</a:t>
            </a:r>
            <a:r>
              <a:rPr lang="en-US" dirty="0"/>
              <a:t> regression:</a:t>
            </a:r>
          </a:p>
        </p:txBody>
      </p:sp>
      <p:pic>
        <p:nvPicPr>
          <p:cNvPr id="1026" name="Picture 2" descr="http://ipython-books.github.io/images/ml.png">
            <a:extLst>
              <a:ext uri="{FF2B5EF4-FFF2-40B4-BE49-F238E27FC236}">
                <a16:creationId xmlns:a16="http://schemas.microsoft.com/office/drawing/2014/main" id="{B6BBD310-4B3B-4C45-B6F0-547B7F2D9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586" y="3955121"/>
            <a:ext cx="5482828" cy="274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59358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DB259-0438-4AF1-979A-4FC4D076E4F0}"/>
              </a:ext>
            </a:extLst>
          </p:cNvPr>
          <p:cNvSpPr>
            <a:spLocks noGrp="1"/>
          </p:cNvSpPr>
          <p:nvPr>
            <p:ph type="title"/>
          </p:nvPr>
        </p:nvSpPr>
        <p:spPr/>
        <p:txBody>
          <a:bodyPr/>
          <a:lstStyle/>
          <a:p>
            <a:r>
              <a:rPr lang="en-US" dirty="0"/>
              <a:t>Fun Example 1: </a:t>
            </a:r>
            <a:r>
              <a:rPr lang="en-US" dirty="0">
                <a:solidFill>
                  <a:schemeClr val="accent6">
                    <a:lumMod val="60000"/>
                    <a:lumOff val="40000"/>
                  </a:schemeClr>
                </a:solidFill>
              </a:rPr>
              <a:t>Picture Stylization (Deep Learning)</a:t>
            </a:r>
          </a:p>
        </p:txBody>
      </p:sp>
      <p:sp>
        <p:nvSpPr>
          <p:cNvPr id="3" name="Content Placeholder 2">
            <a:extLst>
              <a:ext uri="{FF2B5EF4-FFF2-40B4-BE49-F238E27FC236}">
                <a16:creationId xmlns:a16="http://schemas.microsoft.com/office/drawing/2014/main" id="{E78BF24F-8638-4C38-B733-42F2F5157642}"/>
              </a:ext>
            </a:extLst>
          </p:cNvPr>
          <p:cNvSpPr>
            <a:spLocks noGrp="1"/>
          </p:cNvSpPr>
          <p:nvPr>
            <p:ph idx="1"/>
          </p:nvPr>
        </p:nvSpPr>
        <p:spPr/>
        <p:txBody>
          <a:bodyPr/>
          <a:lstStyle/>
          <a:p>
            <a:r>
              <a:rPr lang="en-US" sz="1969" dirty="0"/>
              <a:t>“Supplemental Material for “Visual Attribute Transfer through Deep Image Analogy ” – Jing Liao, et al. (Microsoft Research)</a:t>
            </a:r>
          </a:p>
          <a:p>
            <a:r>
              <a:rPr lang="en-US" sz="1969" dirty="0">
                <a:hlinkClick r:id="rId2"/>
              </a:rPr>
              <a:t>https://liaojing.github.io/html/data/analogy_supplemental.pdf</a:t>
            </a:r>
            <a:endParaRPr lang="en-US" sz="1969" dirty="0"/>
          </a:p>
          <a:p>
            <a:endParaRPr lang="en-US" sz="1969" dirty="0"/>
          </a:p>
          <a:p>
            <a:r>
              <a:rPr lang="en-US" sz="1969" dirty="0"/>
              <a:t>Can render image A in the style of image B!</a:t>
            </a:r>
          </a:p>
          <a:p>
            <a:endParaRPr lang="en-US" sz="1969" dirty="0"/>
          </a:p>
          <a:p>
            <a:endParaRPr lang="en-US" sz="1969" dirty="0"/>
          </a:p>
          <a:p>
            <a:endParaRPr lang="en-US" sz="1969" dirty="0"/>
          </a:p>
          <a:p>
            <a:endParaRPr lang="en-US" sz="1969" dirty="0"/>
          </a:p>
          <a:p>
            <a:endParaRPr lang="en-US" sz="1969" dirty="0"/>
          </a:p>
          <a:p>
            <a:endParaRPr lang="en-US" sz="1969" dirty="0"/>
          </a:p>
          <a:p>
            <a:endParaRPr lang="en-US" sz="1969" dirty="0"/>
          </a:p>
          <a:p>
            <a:endParaRPr lang="en-US" sz="1969" dirty="0"/>
          </a:p>
          <a:p>
            <a:r>
              <a:rPr lang="en-US" sz="1969" dirty="0"/>
              <a:t>Good reference: https://handong1587.github.io/deep_learning/2015/10/09/fun-with-deep-learning.html</a:t>
            </a:r>
          </a:p>
          <a:p>
            <a:endParaRPr lang="en-US" sz="1969" dirty="0"/>
          </a:p>
        </p:txBody>
      </p:sp>
      <p:pic>
        <p:nvPicPr>
          <p:cNvPr id="5" name="Picture 4">
            <a:extLst>
              <a:ext uri="{FF2B5EF4-FFF2-40B4-BE49-F238E27FC236}">
                <a16:creationId xmlns:a16="http://schemas.microsoft.com/office/drawing/2014/main" id="{D91F394D-6953-4A6C-9987-54609AF092FD}"/>
              </a:ext>
            </a:extLst>
          </p:cNvPr>
          <p:cNvPicPr>
            <a:picLocks noChangeAspect="1"/>
          </p:cNvPicPr>
          <p:nvPr/>
        </p:nvPicPr>
        <p:blipFill>
          <a:blip r:embed="rId3"/>
          <a:stretch>
            <a:fillRect/>
          </a:stretch>
        </p:blipFill>
        <p:spPr>
          <a:xfrm>
            <a:off x="1893094" y="3214688"/>
            <a:ext cx="4286250" cy="2279355"/>
          </a:xfrm>
          <a:prstGeom prst="rect">
            <a:avLst/>
          </a:prstGeom>
        </p:spPr>
      </p:pic>
    </p:spTree>
    <p:extLst>
      <p:ext uri="{BB962C8B-B14F-4D97-AF65-F5344CB8AC3E}">
        <p14:creationId xmlns:p14="http://schemas.microsoft.com/office/powerpoint/2010/main" val="396852110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52A5-D5A8-4E3C-BD23-C0781A39F540}"/>
              </a:ext>
            </a:extLst>
          </p:cNvPr>
          <p:cNvSpPr>
            <a:spLocks noGrp="1"/>
          </p:cNvSpPr>
          <p:nvPr>
            <p:ph type="title"/>
          </p:nvPr>
        </p:nvSpPr>
        <p:spPr/>
        <p:txBody>
          <a:bodyPr/>
          <a:lstStyle/>
          <a:p>
            <a:r>
              <a:rPr lang="en-US" dirty="0"/>
              <a:t>Fun Example 2: </a:t>
            </a:r>
            <a:r>
              <a:rPr lang="en-US" dirty="0">
                <a:solidFill>
                  <a:schemeClr val="accent6">
                    <a:lumMod val="60000"/>
                    <a:lumOff val="40000"/>
                  </a:schemeClr>
                </a:solidFill>
              </a:rPr>
              <a:t>Robotics</a:t>
            </a:r>
            <a:r>
              <a:rPr lang="en-US" dirty="0"/>
              <a:t> </a:t>
            </a:r>
          </a:p>
        </p:txBody>
      </p:sp>
      <p:sp>
        <p:nvSpPr>
          <p:cNvPr id="3" name="Content Placeholder 2">
            <a:extLst>
              <a:ext uri="{FF2B5EF4-FFF2-40B4-BE49-F238E27FC236}">
                <a16:creationId xmlns:a16="http://schemas.microsoft.com/office/drawing/2014/main" id="{C2F1FBC9-6BB9-44BB-A6B8-7A36499E80A6}"/>
              </a:ext>
            </a:extLst>
          </p:cNvPr>
          <p:cNvSpPr>
            <a:spLocks noGrp="1"/>
          </p:cNvSpPr>
          <p:nvPr>
            <p:ph idx="1"/>
          </p:nvPr>
        </p:nvSpPr>
        <p:spPr/>
        <p:txBody>
          <a:bodyPr/>
          <a:lstStyle/>
          <a:p>
            <a:r>
              <a:rPr lang="en-US" b="1" dirty="0"/>
              <a:t>BRETT: Berkeley Robot for the Elimination of Tedious Tasks</a:t>
            </a:r>
          </a:p>
          <a:p>
            <a:r>
              <a:rPr lang="en-US" dirty="0">
                <a:hlinkClick r:id="rId2"/>
              </a:rPr>
              <a:t>https://www.youtube.com/watch?v=JeVppkoloXs</a:t>
            </a:r>
            <a:endParaRPr lang="en-US" dirty="0"/>
          </a:p>
          <a:p>
            <a:r>
              <a:rPr lang="en-US" dirty="0"/>
              <a:t>Not preprogrammed with knowledge how to accomplish specific tasks.</a:t>
            </a:r>
          </a:p>
          <a:p>
            <a:endParaRPr lang="en-US" dirty="0"/>
          </a:p>
          <a:p>
            <a:r>
              <a:rPr lang="en-US" b="1" dirty="0"/>
              <a:t>Starfish Walking Robot</a:t>
            </a:r>
          </a:p>
          <a:p>
            <a:r>
              <a:rPr lang="en-US" dirty="0">
                <a:hlinkClick r:id="rId3"/>
              </a:rPr>
              <a:t>https://www.youtube.com/watch?v=ehno85yI-sA</a:t>
            </a:r>
            <a:endParaRPr lang="en-US" dirty="0"/>
          </a:p>
          <a:p>
            <a:r>
              <a:rPr lang="en-US" dirty="0"/>
              <a:t>Taught itself to walk.</a:t>
            </a:r>
          </a:p>
          <a:p>
            <a:endParaRPr lang="en-US" dirty="0"/>
          </a:p>
          <a:p>
            <a:r>
              <a:rPr lang="en-US" b="1" dirty="0"/>
              <a:t>Google DeepMind AI taught itself how to walk.</a:t>
            </a:r>
          </a:p>
          <a:p>
            <a:r>
              <a:rPr lang="en-US" dirty="0">
                <a:hlinkClick r:id="rId4"/>
              </a:rPr>
              <a:t>https://www.youtube.com/watch?v=gn4nRCC9TwQ</a:t>
            </a:r>
            <a:endParaRPr lang="en-US" dirty="0"/>
          </a:p>
          <a:p>
            <a:r>
              <a:rPr lang="en-US" dirty="0">
                <a:hlinkClick r:id="rId5"/>
              </a:rPr>
              <a:t>https://deepmind.com/blog/producing-flexible-behaviours-simulated-environments/#gif-90</a:t>
            </a:r>
            <a:r>
              <a:rPr lang="en-US" dirty="0"/>
              <a:t> </a:t>
            </a:r>
          </a:p>
          <a:p>
            <a:pPr marL="0" indent="0">
              <a:buNone/>
            </a:pPr>
            <a:endParaRPr lang="en-US" dirty="0"/>
          </a:p>
          <a:p>
            <a:r>
              <a:rPr lang="en-US" b="1" dirty="0"/>
              <a:t>Boston Dynamics</a:t>
            </a:r>
          </a:p>
          <a:p>
            <a:r>
              <a:rPr lang="en-US" dirty="0">
                <a:hlinkClick r:id="rId6"/>
              </a:rPr>
              <a:t>https://www.youtube.com/watch?v=4PaTWufUqqU</a:t>
            </a:r>
            <a:endParaRPr lang="en-US" dirty="0"/>
          </a:p>
          <a:p>
            <a:r>
              <a:rPr lang="en-US" dirty="0">
                <a:hlinkClick r:id="rId7"/>
              </a:rPr>
              <a:t>https://www.youtube.com/watch?v=fRj34o4hN4I</a:t>
            </a:r>
            <a:endParaRPr lang="en-US" dirty="0"/>
          </a:p>
          <a:p>
            <a:pPr marL="0" indent="0">
              <a:buNone/>
            </a:pPr>
            <a:endParaRPr lang="en-US" dirty="0"/>
          </a:p>
        </p:txBody>
      </p:sp>
    </p:spTree>
    <p:extLst>
      <p:ext uri="{BB962C8B-B14F-4D97-AF65-F5344CB8AC3E}">
        <p14:creationId xmlns:p14="http://schemas.microsoft.com/office/powerpoint/2010/main" val="96798674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3A33-BF39-4652-92B3-84D68060E4B8}"/>
              </a:ext>
            </a:extLst>
          </p:cNvPr>
          <p:cNvSpPr>
            <a:spLocks noGrp="1"/>
          </p:cNvSpPr>
          <p:nvPr>
            <p:ph type="title"/>
          </p:nvPr>
        </p:nvSpPr>
        <p:spPr/>
        <p:txBody>
          <a:bodyPr/>
          <a:lstStyle/>
          <a:p>
            <a:r>
              <a:rPr lang="en-US" dirty="0"/>
              <a:t>What is Machine Learning: An Example</a:t>
            </a:r>
          </a:p>
        </p:txBody>
      </p:sp>
      <p:sp>
        <p:nvSpPr>
          <p:cNvPr id="3" name="Content Placeholder 2">
            <a:extLst>
              <a:ext uri="{FF2B5EF4-FFF2-40B4-BE49-F238E27FC236}">
                <a16:creationId xmlns:a16="http://schemas.microsoft.com/office/drawing/2014/main" id="{668729A8-8F6F-4E7F-BC71-0B45A74B03DB}"/>
              </a:ext>
            </a:extLst>
          </p:cNvPr>
          <p:cNvSpPr>
            <a:spLocks noGrp="1"/>
          </p:cNvSpPr>
          <p:nvPr>
            <p:ph idx="1"/>
          </p:nvPr>
        </p:nvSpPr>
        <p:spPr>
          <a:xfrm>
            <a:off x="401836" y="1470844"/>
            <a:ext cx="8340329" cy="1555381"/>
          </a:xfrm>
        </p:spPr>
        <p:txBody>
          <a:bodyPr/>
          <a:lstStyle/>
          <a:p>
            <a:pPr marL="0" indent="0">
              <a:buNone/>
            </a:pPr>
            <a:r>
              <a:rPr lang="en-US" sz="2000" dirty="0"/>
              <a:t>A Laundry company has five washing machines for washing different color clothes. The company puts a </a:t>
            </a:r>
            <a:r>
              <a:rPr lang="en-US" sz="2000" i="1" dirty="0">
                <a:latin typeface="+mj-lt"/>
              </a:rPr>
              <a:t>Laundry Sorting algorithm</a:t>
            </a:r>
            <a:r>
              <a:rPr lang="en-US" sz="2000" i="1" dirty="0"/>
              <a:t> </a:t>
            </a:r>
            <a:r>
              <a:rPr lang="en-US" sz="2000" dirty="0"/>
              <a:t>in charge of separating the clothes into different piles for each machine. Where should these clothes go?</a:t>
            </a:r>
            <a:endParaRPr lang="en-US" sz="2400" i="1" dirty="0"/>
          </a:p>
        </p:txBody>
      </p:sp>
      <p:pic>
        <p:nvPicPr>
          <p:cNvPr id="22" name="Picture 21">
            <a:extLst>
              <a:ext uri="{FF2B5EF4-FFF2-40B4-BE49-F238E27FC236}">
                <a16:creationId xmlns:a16="http://schemas.microsoft.com/office/drawing/2014/main" id="{3451F3C4-AE00-48D5-A4FF-230A17C3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877" y="2751666"/>
            <a:ext cx="1530698" cy="1354668"/>
          </a:xfrm>
          <a:prstGeom prst="rect">
            <a:avLst/>
          </a:prstGeom>
        </p:spPr>
      </p:pic>
      <p:graphicFrame>
        <p:nvGraphicFramePr>
          <p:cNvPr id="32" name="Table 31">
            <a:extLst>
              <a:ext uri="{FF2B5EF4-FFF2-40B4-BE49-F238E27FC236}">
                <a16:creationId xmlns:a16="http://schemas.microsoft.com/office/drawing/2014/main" id="{E7E6D104-F457-4A12-BC83-AA448952B0EA}"/>
              </a:ext>
            </a:extLst>
          </p:cNvPr>
          <p:cNvGraphicFramePr>
            <a:graphicFrameLocks noGrp="1"/>
          </p:cNvGraphicFramePr>
          <p:nvPr>
            <p:extLst>
              <p:ext uri="{D42A27DB-BD31-4B8C-83A1-F6EECF244321}">
                <p14:modId xmlns:p14="http://schemas.microsoft.com/office/powerpoint/2010/main" val="1075880589"/>
              </p:ext>
            </p:extLst>
          </p:nvPr>
        </p:nvGraphicFramePr>
        <p:xfrm>
          <a:off x="1524000" y="5346290"/>
          <a:ext cx="6124892" cy="638873"/>
        </p:xfrm>
        <a:graphic>
          <a:graphicData uri="http://schemas.openxmlformats.org/drawingml/2006/table">
            <a:tbl>
              <a:tblPr firstRow="1" bandRow="1">
                <a:tableStyleId>{5C22544A-7EE6-4342-B048-85BDC9FD1C3A}</a:tableStyleId>
              </a:tblPr>
              <a:tblGrid>
                <a:gridCol w="1248092">
                  <a:extLst>
                    <a:ext uri="{9D8B030D-6E8A-4147-A177-3AD203B41FA5}">
                      <a16:colId xmlns:a16="http://schemas.microsoft.com/office/drawing/2014/main" val="3143055623"/>
                    </a:ext>
                  </a:extLst>
                </a:gridCol>
                <a:gridCol w="1219200">
                  <a:extLst>
                    <a:ext uri="{9D8B030D-6E8A-4147-A177-3AD203B41FA5}">
                      <a16:colId xmlns:a16="http://schemas.microsoft.com/office/drawing/2014/main" val="4054254066"/>
                    </a:ext>
                  </a:extLst>
                </a:gridCol>
                <a:gridCol w="1219200">
                  <a:extLst>
                    <a:ext uri="{9D8B030D-6E8A-4147-A177-3AD203B41FA5}">
                      <a16:colId xmlns:a16="http://schemas.microsoft.com/office/drawing/2014/main" val="2576678122"/>
                    </a:ext>
                  </a:extLst>
                </a:gridCol>
                <a:gridCol w="1219200">
                  <a:extLst>
                    <a:ext uri="{9D8B030D-6E8A-4147-A177-3AD203B41FA5}">
                      <a16:colId xmlns:a16="http://schemas.microsoft.com/office/drawing/2014/main" val="515034532"/>
                    </a:ext>
                  </a:extLst>
                </a:gridCol>
                <a:gridCol w="1219200">
                  <a:extLst>
                    <a:ext uri="{9D8B030D-6E8A-4147-A177-3AD203B41FA5}">
                      <a16:colId xmlns:a16="http://schemas.microsoft.com/office/drawing/2014/main" val="1617042048"/>
                    </a:ext>
                  </a:extLst>
                </a:gridCol>
              </a:tblGrid>
              <a:tr h="638873">
                <a:tc>
                  <a:txBody>
                    <a:bodyPr/>
                    <a:lstStyle/>
                    <a:p>
                      <a:pPr algn="ctr"/>
                      <a:r>
                        <a:rPr lang="en-US" sz="1600" dirty="0">
                          <a:solidFill>
                            <a:sysClr val="windowText" lastClr="000000"/>
                          </a:solidFill>
                        </a:rPr>
                        <a:t>WHITE</a:t>
                      </a:r>
                      <a:endParaRPr lang="en-US" sz="2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BLACK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340901"/>
                  </a:ext>
                </a:extLst>
              </a:tr>
            </a:tbl>
          </a:graphicData>
        </a:graphic>
      </p:graphicFrame>
      <p:graphicFrame>
        <p:nvGraphicFramePr>
          <p:cNvPr id="33" name="Table 32">
            <a:extLst>
              <a:ext uri="{FF2B5EF4-FFF2-40B4-BE49-F238E27FC236}">
                <a16:creationId xmlns:a16="http://schemas.microsoft.com/office/drawing/2014/main" id="{10053061-DD65-45D7-A63E-D1480076ADC3}"/>
              </a:ext>
            </a:extLst>
          </p:cNvPr>
          <p:cNvGraphicFramePr>
            <a:graphicFrameLocks noGrp="1"/>
          </p:cNvGraphicFramePr>
          <p:nvPr>
            <p:extLst>
              <p:ext uri="{D42A27DB-BD31-4B8C-83A1-F6EECF244321}">
                <p14:modId xmlns:p14="http://schemas.microsoft.com/office/powerpoint/2010/main" val="2683632823"/>
              </p:ext>
            </p:extLst>
          </p:nvPr>
        </p:nvGraphicFramePr>
        <p:xfrm>
          <a:off x="1524001" y="4975450"/>
          <a:ext cx="6124890" cy="370840"/>
        </p:xfrm>
        <a:graphic>
          <a:graphicData uri="http://schemas.openxmlformats.org/drawingml/2006/table">
            <a:tbl>
              <a:tblPr firstRow="1" bandRow="1">
                <a:tableStyleId>{5C22544A-7EE6-4342-B048-85BDC9FD1C3A}</a:tableStyleId>
              </a:tblPr>
              <a:tblGrid>
                <a:gridCol w="1224978">
                  <a:extLst>
                    <a:ext uri="{9D8B030D-6E8A-4147-A177-3AD203B41FA5}">
                      <a16:colId xmlns:a16="http://schemas.microsoft.com/office/drawing/2014/main" val="747391186"/>
                    </a:ext>
                  </a:extLst>
                </a:gridCol>
                <a:gridCol w="1224978">
                  <a:extLst>
                    <a:ext uri="{9D8B030D-6E8A-4147-A177-3AD203B41FA5}">
                      <a16:colId xmlns:a16="http://schemas.microsoft.com/office/drawing/2014/main" val="2501423077"/>
                    </a:ext>
                  </a:extLst>
                </a:gridCol>
                <a:gridCol w="1224978">
                  <a:extLst>
                    <a:ext uri="{9D8B030D-6E8A-4147-A177-3AD203B41FA5}">
                      <a16:colId xmlns:a16="http://schemas.microsoft.com/office/drawing/2014/main" val="5775452"/>
                    </a:ext>
                  </a:extLst>
                </a:gridCol>
                <a:gridCol w="1224978">
                  <a:extLst>
                    <a:ext uri="{9D8B030D-6E8A-4147-A177-3AD203B41FA5}">
                      <a16:colId xmlns:a16="http://schemas.microsoft.com/office/drawing/2014/main" val="2293935618"/>
                    </a:ext>
                  </a:extLst>
                </a:gridCol>
                <a:gridCol w="1224978">
                  <a:extLst>
                    <a:ext uri="{9D8B030D-6E8A-4147-A177-3AD203B41FA5}">
                      <a16:colId xmlns:a16="http://schemas.microsoft.com/office/drawing/2014/main" val="1770153374"/>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F11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33FF"/>
                    </a:solidFill>
                  </a:tcPr>
                </a:tc>
                <a:extLst>
                  <a:ext uri="{0D108BD9-81ED-4DB2-BD59-A6C34878D82A}">
                    <a16:rowId xmlns:a16="http://schemas.microsoft.com/office/drawing/2014/main" val="2858641391"/>
                  </a:ext>
                </a:extLst>
              </a:tr>
            </a:tbl>
          </a:graphicData>
        </a:graphic>
      </p:graphicFrame>
      <p:cxnSp>
        <p:nvCxnSpPr>
          <p:cNvPr id="35" name="Straight Arrow Connector 34">
            <a:extLst>
              <a:ext uri="{FF2B5EF4-FFF2-40B4-BE49-F238E27FC236}">
                <a16:creationId xmlns:a16="http://schemas.microsoft.com/office/drawing/2014/main" id="{E1D41156-F14C-4F2C-A0E7-442C682CBD50}"/>
              </a:ext>
            </a:extLst>
          </p:cNvPr>
          <p:cNvCxnSpPr>
            <a:stCxn id="22" idx="2"/>
          </p:cNvCxnSpPr>
          <p:nvPr/>
        </p:nvCxnSpPr>
        <p:spPr bwMode="auto">
          <a:xfrm flipH="1">
            <a:off x="2177935" y="4106334"/>
            <a:ext cx="2456291" cy="869116"/>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0C9BBFF5-0A9D-44DC-B7C3-5BB169B77EE8}"/>
              </a:ext>
            </a:extLst>
          </p:cNvPr>
          <p:cNvCxnSpPr>
            <a:cxnSpLocks/>
            <a:stCxn id="22" idx="2"/>
          </p:cNvCxnSpPr>
          <p:nvPr/>
        </p:nvCxnSpPr>
        <p:spPr bwMode="auto">
          <a:xfrm flipH="1">
            <a:off x="3308465" y="4106334"/>
            <a:ext cx="1325761" cy="869116"/>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E3DFE439-5F9B-4724-803F-7B2AAE96F246}"/>
              </a:ext>
            </a:extLst>
          </p:cNvPr>
          <p:cNvCxnSpPr>
            <a:cxnSpLocks/>
            <a:stCxn id="22" idx="2"/>
            <a:endCxn id="33" idx="0"/>
          </p:cNvCxnSpPr>
          <p:nvPr/>
        </p:nvCxnSpPr>
        <p:spPr bwMode="auto">
          <a:xfrm flipH="1">
            <a:off x="4586446" y="4106334"/>
            <a:ext cx="47780" cy="869116"/>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Arrow Connector 41">
            <a:extLst>
              <a:ext uri="{FF2B5EF4-FFF2-40B4-BE49-F238E27FC236}">
                <a16:creationId xmlns:a16="http://schemas.microsoft.com/office/drawing/2014/main" id="{3C0DAB0B-C01B-429D-9FB1-AB3EC8B8A2BC}"/>
              </a:ext>
            </a:extLst>
          </p:cNvPr>
          <p:cNvCxnSpPr>
            <a:cxnSpLocks/>
            <a:stCxn id="22" idx="2"/>
          </p:cNvCxnSpPr>
          <p:nvPr/>
        </p:nvCxnSpPr>
        <p:spPr bwMode="auto">
          <a:xfrm>
            <a:off x="4634226" y="4106334"/>
            <a:ext cx="1277981" cy="869116"/>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Arrow Connector 44">
            <a:extLst>
              <a:ext uri="{FF2B5EF4-FFF2-40B4-BE49-F238E27FC236}">
                <a16:creationId xmlns:a16="http://schemas.microsoft.com/office/drawing/2014/main" id="{F5C18833-1CB0-4340-BB0B-0F77780776FC}"/>
              </a:ext>
            </a:extLst>
          </p:cNvPr>
          <p:cNvCxnSpPr>
            <a:cxnSpLocks/>
            <a:stCxn id="22" idx="2"/>
          </p:cNvCxnSpPr>
          <p:nvPr/>
        </p:nvCxnSpPr>
        <p:spPr bwMode="auto">
          <a:xfrm>
            <a:off x="4634226" y="4106334"/>
            <a:ext cx="2456291" cy="869116"/>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7" name="Rectangle 46">
            <a:extLst>
              <a:ext uri="{FF2B5EF4-FFF2-40B4-BE49-F238E27FC236}">
                <a16:creationId xmlns:a16="http://schemas.microsoft.com/office/drawing/2014/main" id="{F64729BE-A84C-48CD-85B2-D7E87E0CE523}"/>
              </a:ext>
            </a:extLst>
          </p:cNvPr>
          <p:cNvSpPr/>
          <p:nvPr/>
        </p:nvSpPr>
        <p:spPr>
          <a:xfrm>
            <a:off x="6061041" y="3931648"/>
            <a:ext cx="1233030"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How?</a:t>
            </a:r>
          </a:p>
        </p:txBody>
      </p:sp>
    </p:spTree>
    <p:extLst>
      <p:ext uri="{BB962C8B-B14F-4D97-AF65-F5344CB8AC3E}">
        <p14:creationId xmlns:p14="http://schemas.microsoft.com/office/powerpoint/2010/main" val="108683574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F053-A123-4921-9225-BD131E21F2EE}"/>
              </a:ext>
            </a:extLst>
          </p:cNvPr>
          <p:cNvSpPr>
            <a:spLocks noGrp="1"/>
          </p:cNvSpPr>
          <p:nvPr>
            <p:ph type="title"/>
          </p:nvPr>
        </p:nvSpPr>
        <p:spPr/>
        <p:txBody>
          <a:bodyPr/>
          <a:lstStyle/>
          <a:p>
            <a:r>
              <a:rPr lang="en-US" dirty="0"/>
              <a:t>Fun Example 3: </a:t>
            </a:r>
            <a:r>
              <a:rPr lang="en-US" dirty="0" err="1">
                <a:solidFill>
                  <a:schemeClr val="accent6">
                    <a:lumMod val="60000"/>
                    <a:lumOff val="40000"/>
                  </a:schemeClr>
                </a:solidFill>
              </a:rPr>
              <a:t>MarI</a:t>
            </a:r>
            <a:r>
              <a:rPr lang="en-US" dirty="0">
                <a:solidFill>
                  <a:schemeClr val="accent6">
                    <a:lumMod val="60000"/>
                    <a:lumOff val="40000"/>
                  </a:schemeClr>
                </a:solidFill>
              </a:rPr>
              <a:t>/O</a:t>
            </a:r>
          </a:p>
        </p:txBody>
      </p:sp>
      <p:sp>
        <p:nvSpPr>
          <p:cNvPr id="3" name="Content Placeholder 2">
            <a:extLst>
              <a:ext uri="{FF2B5EF4-FFF2-40B4-BE49-F238E27FC236}">
                <a16:creationId xmlns:a16="http://schemas.microsoft.com/office/drawing/2014/main" id="{96C5A9EC-6A34-466E-B73B-394AA98BC301}"/>
              </a:ext>
            </a:extLst>
          </p:cNvPr>
          <p:cNvSpPr>
            <a:spLocks noGrp="1"/>
          </p:cNvSpPr>
          <p:nvPr>
            <p:ph idx="1"/>
          </p:nvPr>
        </p:nvSpPr>
        <p:spPr>
          <a:xfrm>
            <a:off x="401836" y="1634133"/>
            <a:ext cx="8885039" cy="4616648"/>
          </a:xfrm>
        </p:spPr>
        <p:txBody>
          <a:bodyPr/>
          <a:lstStyle/>
          <a:p>
            <a:r>
              <a:rPr lang="en-US" dirty="0"/>
              <a:t>Uses a simple Neural Network to play Mario.</a:t>
            </a:r>
          </a:p>
          <a:p>
            <a:r>
              <a:rPr lang="en-US" dirty="0"/>
              <a:t>No concept of what any button does, except that going to the right = more points.</a:t>
            </a:r>
          </a:p>
          <a:p>
            <a:r>
              <a:rPr lang="en-US" dirty="0">
                <a:hlinkClick r:id="rId2"/>
              </a:rPr>
              <a:t>www.youtube.com/watch?v=qv6UVOQ0F44&amp;</a:t>
            </a:r>
            <a:endParaRPr lang="en-US" dirty="0"/>
          </a:p>
          <a:p>
            <a:endParaRPr lang="en-US" dirty="0"/>
          </a:p>
          <a:p>
            <a:r>
              <a:rPr lang="en-US" dirty="0"/>
              <a:t>More levels:</a:t>
            </a:r>
          </a:p>
          <a:p>
            <a:r>
              <a:rPr lang="en-US" dirty="0">
                <a:hlinkClick r:id="rId3"/>
              </a:rPr>
              <a:t>www.youtube.com/watch?v=iakFfOmanJU</a:t>
            </a:r>
            <a:endParaRPr lang="en-US" dirty="0"/>
          </a:p>
          <a:p>
            <a:endParaRPr lang="en-US" dirty="0"/>
          </a:p>
          <a:p>
            <a:r>
              <a:rPr lang="en-US" dirty="0"/>
              <a:t>Same setup for Mario Kart</a:t>
            </a:r>
          </a:p>
          <a:p>
            <a:r>
              <a:rPr lang="en-US" dirty="0">
                <a:hlinkClick r:id="rId3"/>
              </a:rPr>
              <a:t>www.youtube.com/watch?v=iakFfOmanJU</a:t>
            </a:r>
            <a:endParaRPr lang="en-US" dirty="0"/>
          </a:p>
          <a:p>
            <a:endParaRPr lang="en-US" dirty="0"/>
          </a:p>
          <a:p>
            <a:endParaRPr lang="en-US" dirty="0"/>
          </a:p>
        </p:txBody>
      </p:sp>
    </p:spTree>
    <p:extLst>
      <p:ext uri="{BB962C8B-B14F-4D97-AF65-F5344CB8AC3E}">
        <p14:creationId xmlns:p14="http://schemas.microsoft.com/office/powerpoint/2010/main" val="310369125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lstStyle/>
          <a:p>
            <a:r>
              <a:rPr lang="en-US" sz="2250" dirty="0">
                <a:solidFill>
                  <a:schemeClr val="accent1"/>
                </a:solidFill>
              </a:rPr>
              <a:t>What is Machine Learning?</a:t>
            </a:r>
          </a:p>
          <a:p>
            <a:pPr marL="276824" lvl="1" indent="0">
              <a:buNone/>
            </a:pPr>
            <a:endParaRPr lang="en-US" sz="2250" dirty="0">
              <a:solidFill>
                <a:schemeClr val="accent1"/>
              </a:solidFill>
            </a:endParaRPr>
          </a:p>
          <a:p>
            <a:r>
              <a:rPr lang="en-US" sz="2250" dirty="0">
                <a:solidFill>
                  <a:schemeClr val="accent1"/>
                </a:solidFill>
              </a:rPr>
              <a:t>Related Mathematical Fields</a:t>
            </a:r>
          </a:p>
          <a:p>
            <a:endParaRPr lang="en-US" sz="2250" dirty="0">
              <a:solidFill>
                <a:schemeClr val="accent1"/>
              </a:solidFill>
            </a:endParaRPr>
          </a:p>
          <a:p>
            <a:r>
              <a:rPr lang="en-US" sz="2250" dirty="0">
                <a:solidFill>
                  <a:schemeClr val="accent1"/>
                </a:solidFill>
              </a:rPr>
              <a:t>Types of Learning</a:t>
            </a:r>
          </a:p>
          <a:p>
            <a:pPr marL="0" indent="0">
              <a:buNone/>
            </a:pPr>
            <a:endParaRPr lang="en-US" sz="2250" dirty="0">
              <a:solidFill>
                <a:schemeClr val="accent1"/>
              </a:solidFill>
            </a:endParaRPr>
          </a:p>
          <a:p>
            <a:r>
              <a:rPr lang="en-US" sz="2250" b="1" dirty="0">
                <a:solidFill>
                  <a:schemeClr val="accent6"/>
                </a:solidFill>
              </a:rPr>
              <a:t>Overview of Various Techniques</a:t>
            </a:r>
          </a:p>
          <a:p>
            <a:endParaRPr lang="en-US" sz="2250" dirty="0">
              <a:solidFill>
                <a:schemeClr val="accent1"/>
              </a:solidFill>
            </a:endParaRPr>
          </a:p>
          <a:p>
            <a:r>
              <a:rPr lang="en-US" sz="2250" dirty="0">
                <a:solidFill>
                  <a:schemeClr val="accent1"/>
                </a:solidFill>
              </a:rPr>
              <a:t>Detailed View of a Few Approaches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6292393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81943-E32B-4720-8019-3D3110325F2A}"/>
              </a:ext>
            </a:extLst>
          </p:cNvPr>
          <p:cNvSpPr>
            <a:spLocks noGrp="1"/>
          </p:cNvSpPr>
          <p:nvPr>
            <p:ph type="title"/>
          </p:nvPr>
        </p:nvSpPr>
        <p:spPr/>
        <p:txBody>
          <a:bodyPr/>
          <a:lstStyle/>
          <a:p>
            <a:r>
              <a:rPr lang="en-US" dirty="0"/>
              <a:t>What Machine Learning Techniques Exist?</a:t>
            </a:r>
          </a:p>
        </p:txBody>
      </p:sp>
      <p:pic>
        <p:nvPicPr>
          <p:cNvPr id="6146" name="Picture 2" descr="https://csdl-images.computer.org/mags/so/2016/05/figures/mso20160501101.gif">
            <a:extLst>
              <a:ext uri="{FF2B5EF4-FFF2-40B4-BE49-F238E27FC236}">
                <a16:creationId xmlns:a16="http://schemas.microsoft.com/office/drawing/2014/main" id="{39D11540-B430-4772-AD83-A82F9876C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422" y="1440353"/>
            <a:ext cx="6819065" cy="52937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4B0E54-7B03-43E0-9A33-0E38F68D52AB}"/>
              </a:ext>
            </a:extLst>
          </p:cNvPr>
          <p:cNvSpPr txBox="1"/>
          <p:nvPr/>
        </p:nvSpPr>
        <p:spPr>
          <a:xfrm>
            <a:off x="3008021" y="6322219"/>
            <a:ext cx="3313728" cy="351956"/>
          </a:xfrm>
          <a:prstGeom prst="rect">
            <a:avLst/>
          </a:prstGeom>
          <a:noFill/>
        </p:spPr>
        <p:txBody>
          <a:bodyPr wrap="none" rtlCol="0">
            <a:spAutoFit/>
          </a:bodyPr>
          <a:lstStyle/>
          <a:p>
            <a:r>
              <a:rPr lang="en-US" sz="1687" dirty="0"/>
              <a:t>Source: IEEE Computer Science</a:t>
            </a:r>
          </a:p>
        </p:txBody>
      </p:sp>
    </p:spTree>
    <p:extLst>
      <p:ext uri="{BB962C8B-B14F-4D97-AF65-F5344CB8AC3E}">
        <p14:creationId xmlns:p14="http://schemas.microsoft.com/office/powerpoint/2010/main" val="19790434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33DE-B248-415F-966F-E03999FDD0DA}"/>
              </a:ext>
            </a:extLst>
          </p:cNvPr>
          <p:cNvSpPr>
            <a:spLocks noGrp="1"/>
          </p:cNvSpPr>
          <p:nvPr>
            <p:ph type="title"/>
          </p:nvPr>
        </p:nvSpPr>
        <p:spPr/>
        <p:txBody>
          <a:bodyPr/>
          <a:lstStyle/>
          <a:p>
            <a:r>
              <a:rPr lang="en-US" dirty="0"/>
              <a:t>How to choose the Best Algorithm?</a:t>
            </a:r>
          </a:p>
        </p:txBody>
      </p:sp>
      <p:sp>
        <p:nvSpPr>
          <p:cNvPr id="3" name="Content Placeholder 2">
            <a:extLst>
              <a:ext uri="{FF2B5EF4-FFF2-40B4-BE49-F238E27FC236}">
                <a16:creationId xmlns:a16="http://schemas.microsoft.com/office/drawing/2014/main" id="{BD659C13-1415-4C78-AED6-53A8E83C84EA}"/>
              </a:ext>
            </a:extLst>
          </p:cNvPr>
          <p:cNvSpPr>
            <a:spLocks noGrp="1"/>
          </p:cNvSpPr>
          <p:nvPr>
            <p:ph idx="1"/>
          </p:nvPr>
        </p:nvSpPr>
        <p:spPr/>
        <p:txBody>
          <a:bodyPr/>
          <a:lstStyle/>
          <a:p>
            <a:r>
              <a:rPr lang="en-US" sz="1969" dirty="0"/>
              <a:t>Very complicated. This is why data scientists are in high demand in the industry.</a:t>
            </a:r>
          </a:p>
          <a:p>
            <a:endParaRPr lang="en-US" sz="1969" dirty="0"/>
          </a:p>
          <a:p>
            <a:r>
              <a:rPr lang="en-US" sz="1969" dirty="0"/>
              <a:t>Can’t just throw data at the computer.</a:t>
            </a:r>
          </a:p>
          <a:p>
            <a:endParaRPr lang="en-US" sz="1969" dirty="0"/>
          </a:p>
          <a:p>
            <a:r>
              <a:rPr lang="en-US" sz="1969" dirty="0"/>
              <a:t>It is a lot of trial and error but different communities (like computer vision, natural language processing) have their own best practices. </a:t>
            </a:r>
          </a:p>
          <a:p>
            <a:endParaRPr lang="en-US" sz="1969" dirty="0"/>
          </a:p>
          <a:p>
            <a:r>
              <a:rPr lang="en-US" sz="1969" dirty="0"/>
              <a:t>We briefly look at a simplified flowchart.</a:t>
            </a:r>
          </a:p>
          <a:p>
            <a:pPr marL="0" indent="0">
              <a:buNone/>
            </a:pPr>
            <a:endParaRPr lang="en-US" sz="1969" dirty="0"/>
          </a:p>
          <a:p>
            <a:r>
              <a:rPr lang="en-US" sz="1969" dirty="0"/>
              <a:t>This is a interesting read </a:t>
            </a:r>
            <a:r>
              <a:rPr lang="en-US" sz="1969" dirty="0">
                <a:hlinkClick r:id="rId2"/>
              </a:rPr>
              <a:t>https://blogs.sas.com/content/subconsciousmusings/2017/04/12/machine-learning-algorithm-use/#prettyPhoto</a:t>
            </a:r>
            <a:endParaRPr lang="en-US" sz="1969" dirty="0"/>
          </a:p>
          <a:p>
            <a:endParaRPr lang="en-US" sz="1969" dirty="0"/>
          </a:p>
          <a:p>
            <a:endParaRPr lang="en-US" sz="1969" dirty="0"/>
          </a:p>
        </p:txBody>
      </p:sp>
    </p:spTree>
    <p:extLst>
      <p:ext uri="{BB962C8B-B14F-4D97-AF65-F5344CB8AC3E}">
        <p14:creationId xmlns:p14="http://schemas.microsoft.com/office/powerpoint/2010/main" val="206506283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F910-4D63-420D-A326-119C9548D2F8}"/>
              </a:ext>
            </a:extLst>
          </p:cNvPr>
          <p:cNvSpPr>
            <a:spLocks noGrp="1"/>
          </p:cNvSpPr>
          <p:nvPr>
            <p:ph type="title"/>
          </p:nvPr>
        </p:nvSpPr>
        <p:spPr/>
        <p:txBody>
          <a:bodyPr/>
          <a:lstStyle/>
          <a:p>
            <a:r>
              <a:rPr lang="en-US" dirty="0"/>
              <a:t>How to Choose the Best Algorithm</a:t>
            </a:r>
          </a:p>
        </p:txBody>
      </p:sp>
      <p:pic>
        <p:nvPicPr>
          <p:cNvPr id="5" name="Content Placeholder 4">
            <a:extLst>
              <a:ext uri="{FF2B5EF4-FFF2-40B4-BE49-F238E27FC236}">
                <a16:creationId xmlns:a16="http://schemas.microsoft.com/office/drawing/2014/main" id="{17D659D0-E07A-47E0-9DB1-983D525A1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489" y="1633538"/>
            <a:ext cx="8207022" cy="4616450"/>
          </a:xfrm>
        </p:spPr>
      </p:pic>
    </p:spTree>
    <p:extLst>
      <p:ext uri="{BB962C8B-B14F-4D97-AF65-F5344CB8AC3E}">
        <p14:creationId xmlns:p14="http://schemas.microsoft.com/office/powerpoint/2010/main" val="260821305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ML problem: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need some notation to discuss ML problems.</a:t>
                </a:r>
              </a:p>
              <a:p>
                <a:endParaRPr lang="en-US" dirty="0"/>
              </a:p>
              <a:p>
                <a:r>
                  <a:rPr lang="en-US" dirty="0"/>
                  <a:t>Start with inputs: we refer to inputs by X</a:t>
                </a:r>
              </a:p>
              <a:p>
                <a:pPr lvl="1"/>
                <a:r>
                  <a:rPr lang="en-US" dirty="0"/>
                  <a:t>X can be just a number, but there’s lots of other options:</a:t>
                </a:r>
              </a:p>
              <a:p>
                <a:pPr lvl="2"/>
                <a:r>
                  <a:rPr lang="en-US" dirty="0"/>
                  <a:t>X can be a vector (a list of numbers)</a:t>
                </a:r>
              </a:p>
              <a:p>
                <a:pPr lvl="2"/>
                <a:r>
                  <a:rPr lang="en-US" dirty="0"/>
                  <a:t>X can be a matrix</a:t>
                </a:r>
              </a:p>
              <a:p>
                <a:pPr lvl="2"/>
                <a:r>
                  <a:rPr lang="en-US" dirty="0"/>
                  <a:t>X can be a set, an image, a graph, a string</a:t>
                </a:r>
              </a:p>
              <a:p>
                <a:pPr lvl="2"/>
                <a:r>
                  <a:rPr lang="en-US" dirty="0"/>
                  <a:t>X can also be a combination of the above</a:t>
                </a:r>
              </a:p>
              <a:p>
                <a:pPr lvl="1"/>
                <a:endParaRPr lang="en-US" dirty="0"/>
              </a:p>
              <a:p>
                <a:pPr lvl="1"/>
                <a:r>
                  <a:rPr lang="en-US" dirty="0"/>
                  <a:t>We are given n inputs X</a:t>
                </a:r>
                <a:r>
                  <a:rPr lang="en-US" baseline="-25000" dirty="0"/>
                  <a:t>1</a:t>
                </a:r>
                <a:r>
                  <a:rPr lang="en-US" dirty="0"/>
                  <a:t>, X</a:t>
                </a:r>
                <a:r>
                  <a:rPr lang="en-US" baseline="-25000" dirty="0"/>
                  <a:t>2</a:t>
                </a:r>
                <a:r>
                  <a:rPr lang="en-US" dirty="0"/>
                  <a:t>, …, </a:t>
                </a:r>
                <a:r>
                  <a:rPr lang="en-US" dirty="0" err="1"/>
                  <a:t>X</a:t>
                </a:r>
                <a:r>
                  <a:rPr lang="en-US" baseline="-25000" dirty="0" err="1"/>
                  <a:t>n</a:t>
                </a:r>
                <a:r>
                  <a:rPr lang="en-US" baseline="-25000" dirty="0"/>
                  <a:t> </a:t>
                </a:r>
                <a:r>
                  <a:rPr lang="en-US" dirty="0"/>
                  <a:t>and the corresponding outputs Y</a:t>
                </a:r>
                <a:r>
                  <a:rPr lang="en-US" baseline="-25000" dirty="0"/>
                  <a:t>1</a:t>
                </a:r>
                <a:r>
                  <a:rPr lang="en-US" dirty="0"/>
                  <a:t>, Y</a:t>
                </a:r>
                <a:r>
                  <a:rPr lang="en-US" baseline="-25000" dirty="0"/>
                  <a:t>2</a:t>
                </a:r>
                <a:r>
                  <a:rPr lang="en-US" dirty="0"/>
                  <a:t>, …, </a:t>
                </a:r>
                <a:r>
                  <a:rPr lang="en-US" dirty="0" err="1"/>
                  <a:t>Y</a:t>
                </a:r>
                <a:r>
                  <a:rPr lang="en-US" baseline="-25000" dirty="0" err="1"/>
                  <a:t>n</a:t>
                </a:r>
                <a:r>
                  <a:rPr lang="en-US" dirty="0"/>
                  <a:t>. This is the </a:t>
                </a:r>
                <a:r>
                  <a:rPr lang="en-US" b="1" dirty="0"/>
                  <a:t>training set</a:t>
                </a:r>
                <a:r>
                  <a:rPr lang="en-US" dirty="0"/>
                  <a:t>.</a:t>
                </a:r>
              </a:p>
              <a:p>
                <a:pPr lvl="1"/>
                <a:endParaRPr lang="en-US" dirty="0">
                  <a:solidFill>
                    <a:srgbClr val="FF0000"/>
                  </a:solidFill>
                </a:endParaRPr>
              </a:p>
              <a:p>
                <a:pPr lvl="1"/>
                <a:r>
                  <a:rPr lang="en-US" dirty="0"/>
                  <a:t>Our goal is to use the training set to produce a function f(X) that can give an estimate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for an unseen X. The hat means we’re estimating Y. If Y is like price of an item (real, continuous) this is a regression or prediction problem. If Y is like probability (between 0 to 1) this is a classification problem. The job of ML is to learn the parameters of the function f(X).</a:t>
                </a:r>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50" t="-528" b="-7001"/>
                </a:stretch>
              </a:blipFill>
            </p:spPr>
            <p:txBody>
              <a:bodyPr/>
              <a:lstStyle/>
              <a:p>
                <a:r>
                  <a:rPr lang="en-US">
                    <a:noFill/>
                  </a:rPr>
                  <a:t> </a:t>
                </a:r>
              </a:p>
            </p:txBody>
          </p:sp>
        </mc:Fallback>
      </mc:AlternateContent>
    </p:spTree>
    <p:extLst>
      <p:ext uri="{BB962C8B-B14F-4D97-AF65-F5344CB8AC3E}">
        <p14:creationId xmlns:p14="http://schemas.microsoft.com/office/powerpoint/2010/main" val="30696921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Prediction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One really important class of models are </a:t>
                </a:r>
                <a:r>
                  <a:rPr lang="en-US" b="1" dirty="0"/>
                  <a:t>linear</a:t>
                </a:r>
                <a:r>
                  <a:rPr lang="en-US" dirty="0"/>
                  <a:t> models i.e. f(X) is linear in X.</a:t>
                </a:r>
              </a:p>
              <a:p>
                <a:endParaRPr lang="en-US" dirty="0"/>
              </a:p>
              <a:p>
                <a:r>
                  <a:rPr lang="en-US" dirty="0"/>
                  <a:t>Linear just means the output can be produced from the input with multiples and constant terms. Which of these functions are linear?</a:t>
                </a:r>
              </a:p>
              <a:p>
                <a:endParaRPr lang="en-US" dirty="0"/>
              </a:p>
              <a:p>
                <a:pPr marL="0" indent="0" algn="ctr">
                  <a:buNone/>
                </a:pPr>
                <a:r>
                  <a:rPr lang="en-US" dirty="0"/>
                  <a:t>f</a:t>
                </a:r>
                <a:r>
                  <a:rPr lang="en-US" baseline="-25000" dirty="0"/>
                  <a:t>1 </a:t>
                </a:r>
                <a:r>
                  <a:rPr lang="en-US" dirty="0"/>
                  <a:t>= X</a:t>
                </a:r>
                <a:r>
                  <a:rPr lang="en-US" baseline="-25000" dirty="0"/>
                  <a:t>1</a:t>
                </a:r>
                <a:r>
                  <a:rPr lang="en-US" dirty="0"/>
                  <a:t>+X</a:t>
                </a:r>
                <a:r>
                  <a:rPr lang="en-US" baseline="-25000" dirty="0"/>
                  <a:t>2</a:t>
                </a:r>
              </a:p>
              <a:p>
                <a:pPr marL="0" indent="0" algn="ctr">
                  <a:buNone/>
                </a:pPr>
                <a:endParaRPr lang="en-US" dirty="0"/>
              </a:p>
              <a:p>
                <a:pPr marL="0" indent="0" algn="ctr">
                  <a:buNone/>
                </a:pPr>
                <a:r>
                  <a:rPr lang="en-US" dirty="0"/>
                  <a:t>f</a:t>
                </a:r>
                <a:r>
                  <a:rPr lang="en-US" baseline="-25000" dirty="0"/>
                  <a:t>2 </a:t>
                </a:r>
                <a:r>
                  <a:rPr lang="en-US" dirty="0"/>
                  <a:t>= 2(X</a:t>
                </a:r>
                <a:r>
                  <a:rPr lang="en-US" baseline="-25000" dirty="0"/>
                  <a:t>1</a:t>
                </a:r>
                <a:r>
                  <a:rPr lang="en-US" dirty="0"/>
                  <a:t>)</a:t>
                </a:r>
                <a:r>
                  <a:rPr lang="en-US" baseline="30000" dirty="0"/>
                  <a:t>2</a:t>
                </a:r>
              </a:p>
              <a:p>
                <a:pPr marL="0" indent="0" algn="ctr">
                  <a:buNone/>
                </a:pPr>
                <a:endParaRPr lang="en-US" baseline="30000" dirty="0"/>
              </a:p>
              <a:p>
                <a:pPr marL="0" indent="0" algn="ctr">
                  <a:buNone/>
                </a:pPr>
                <a:r>
                  <a:rPr lang="en-US" dirty="0"/>
                  <a:t>f</a:t>
                </a:r>
                <a:r>
                  <a:rPr lang="en-US" baseline="-25000" dirty="0"/>
                  <a:t>3 </a:t>
                </a:r>
                <a:r>
                  <a:rPr lang="en-US" dirty="0"/>
                  <a:t>= 13+2X</a:t>
                </a:r>
                <a:r>
                  <a:rPr lang="en-US" baseline="-25000" dirty="0"/>
                  <a:t>1</a:t>
                </a:r>
                <a:r>
                  <a:rPr lang="en-US" dirty="0"/>
                  <a:t>+8X</a:t>
                </a:r>
                <a:r>
                  <a:rPr lang="en-US" baseline="-25000" dirty="0"/>
                  <a:t>2</a:t>
                </a:r>
                <a:r>
                  <a:rPr lang="en-US" dirty="0"/>
                  <a:t>+9X</a:t>
                </a:r>
                <a:r>
                  <a:rPr lang="en-US" baseline="-25000" dirty="0"/>
                  <a:t>3</a:t>
                </a:r>
              </a:p>
              <a:p>
                <a:pPr marL="0" indent="0" algn="ctr">
                  <a:buNone/>
                </a:pPr>
                <a:endParaRPr lang="en-US" dirty="0"/>
              </a:p>
              <a:p>
                <a:pPr marL="0" indent="0" algn="ctr">
                  <a:buNone/>
                </a:pPr>
                <a:r>
                  <a:rPr lang="en-US" dirty="0"/>
                  <a:t>f</a:t>
                </a:r>
                <a:r>
                  <a:rPr lang="en-US" baseline="-25000" dirty="0"/>
                  <a:t>4 </a:t>
                </a:r>
                <a:r>
                  <a:rPr lang="en-US" dirty="0"/>
                  <a:t>= log</a:t>
                </a:r>
                <a:r>
                  <a:rPr lang="en-US" baseline="-25000" dirty="0"/>
                  <a:t>2</a:t>
                </a:r>
                <a:r>
                  <a:rPr lang="en-US" dirty="0"/>
                  <a:t>(X</a:t>
                </a:r>
                <a:r>
                  <a:rPr lang="en-US" baseline="-25000" dirty="0"/>
                  <a:t>1</a:t>
                </a:r>
                <a:r>
                  <a:rPr lang="en-US" dirty="0"/>
                  <a:t>)+3X</a:t>
                </a:r>
                <a:r>
                  <a:rPr lang="en-US" baseline="-25000" dirty="0"/>
                  <a:t>3</a:t>
                </a:r>
              </a:p>
              <a:p>
                <a:pPr marL="0" indent="0" algn="ctr">
                  <a:buNone/>
                </a:pPr>
                <a:endParaRPr lang="en-US" baseline="-25000" dirty="0"/>
              </a:p>
              <a:p>
                <a:r>
                  <a:rPr lang="en-US" dirty="0"/>
                  <a:t>Let’s say the input variables X are vectors X = (X</a:t>
                </a:r>
                <a:r>
                  <a:rPr lang="en-US" baseline="-25000" dirty="0"/>
                  <a:t>1</a:t>
                </a:r>
                <a:r>
                  <a:rPr lang="en-US" dirty="0"/>
                  <a:t>, X</a:t>
                </a:r>
                <a:r>
                  <a:rPr lang="en-US" baseline="-25000" dirty="0"/>
                  <a:t>2</a:t>
                </a:r>
                <a:r>
                  <a:rPr lang="en-US" dirty="0"/>
                  <a:t>, …, </a:t>
                </a:r>
                <a:r>
                  <a:rPr lang="en-US" dirty="0" err="1"/>
                  <a:t>X</a:t>
                </a:r>
                <a:r>
                  <a:rPr lang="en-US" baseline="-25000" dirty="0" err="1"/>
                  <a:t>p</a:t>
                </a:r>
                <a:r>
                  <a:rPr lang="en-US" dirty="0"/>
                  <a:t>)</a:t>
                </a:r>
              </a:p>
              <a:p>
                <a:r>
                  <a:rPr lang="en-US" dirty="0"/>
                  <a:t>Then, we predict the output with the linear model:</a:t>
                </a:r>
              </a:p>
              <a:p>
                <a:endParaRPr lang="en-US" dirty="0"/>
              </a:p>
              <a:p>
                <a:pPr marL="0" indent="0" algn="ctr">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 </a:t>
                </a:r>
                <a:r>
                  <a:rPr lang="el-GR" dirty="0">
                    <a:latin typeface="Times New Roman" panose="02020603050405020304" pitchFamily="18" charset="0"/>
                    <a:cs typeface="Times New Roman" panose="02020603050405020304" pitchFamily="18" charset="0"/>
                  </a:rPr>
                  <a:t>β</a:t>
                </a:r>
                <a:r>
                  <a:rPr lang="en-US" baseline="-25000" dirty="0">
                    <a:latin typeface="Times New Roman" panose="02020603050405020304" pitchFamily="18" charset="0"/>
                    <a:cs typeface="Times New Roman" panose="02020603050405020304" pitchFamily="18" charset="0"/>
                  </a:rPr>
                  <a:t>0 </a:t>
                </a:r>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β</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l-GR" dirty="0">
                    <a:latin typeface="Times New Roman" panose="02020603050405020304" pitchFamily="18" charset="0"/>
                    <a:cs typeface="Times New Roman" panose="02020603050405020304" pitchFamily="18" charset="0"/>
                  </a:rPr>
                  <a:t>β</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 + </a:t>
                </a:r>
                <a:r>
                  <a:rPr lang="el-GR" dirty="0">
                    <a:latin typeface="Times New Roman" panose="02020603050405020304" pitchFamily="18" charset="0"/>
                    <a:cs typeface="Times New Roman" panose="02020603050405020304" pitchFamily="18" charset="0"/>
                  </a:rPr>
                  <a:t>β</a:t>
                </a:r>
                <a:r>
                  <a:rPr lang="en-US" baseline="-25000"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p</a:t>
                </a:r>
                <a:endParaRPr lang="en-US" baseline="-25000" dirty="0"/>
              </a:p>
              <a:p>
                <a:endParaRPr lang="en-US" dirty="0"/>
              </a:p>
              <a:p>
                <a:pPr marL="0" indent="0" algn="ctr">
                  <a:buNone/>
                </a:pPr>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50" t="-528" b="-3038"/>
                </a:stretch>
              </a:blipFill>
            </p:spPr>
            <p:txBody>
              <a:bodyPr/>
              <a:lstStyle/>
              <a:p>
                <a:r>
                  <a:rPr lang="en-US">
                    <a:noFill/>
                  </a:rPr>
                  <a:t> </a:t>
                </a:r>
              </a:p>
            </p:txBody>
          </p:sp>
        </mc:Fallback>
      </mc:AlternateContent>
    </p:spTree>
    <p:extLst>
      <p:ext uri="{BB962C8B-B14F-4D97-AF65-F5344CB8AC3E}">
        <p14:creationId xmlns:p14="http://schemas.microsoft.com/office/powerpoint/2010/main" val="111205762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Prediction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Let’s look more closely at </a:t>
                </a:r>
              </a:p>
              <a:p>
                <a:endParaRPr lang="en-US" dirty="0"/>
              </a:p>
              <a:p>
                <a:pPr marL="0" indent="0" algn="ctr">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 </a:t>
                </a:r>
                <a:r>
                  <a:rPr lang="el-GR" dirty="0">
                    <a:latin typeface="Times New Roman" panose="02020603050405020304" pitchFamily="18" charset="0"/>
                    <a:cs typeface="Times New Roman" panose="02020603050405020304" pitchFamily="18" charset="0"/>
                  </a:rPr>
                  <a:t>β</a:t>
                </a:r>
                <a:r>
                  <a:rPr lang="en-US" baseline="-25000" dirty="0">
                    <a:latin typeface="Times New Roman" panose="02020603050405020304" pitchFamily="18" charset="0"/>
                    <a:cs typeface="Times New Roman" panose="02020603050405020304" pitchFamily="18" charset="0"/>
                  </a:rPr>
                  <a:t>0 </a:t>
                </a:r>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β</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l-GR" dirty="0">
                    <a:latin typeface="Times New Roman" panose="02020603050405020304" pitchFamily="18" charset="0"/>
                    <a:cs typeface="Times New Roman" panose="02020603050405020304" pitchFamily="18" charset="0"/>
                  </a:rPr>
                  <a:t>β</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 + </a:t>
                </a:r>
                <a:r>
                  <a:rPr lang="el-GR" dirty="0">
                    <a:latin typeface="Times New Roman" panose="02020603050405020304" pitchFamily="18" charset="0"/>
                    <a:cs typeface="Times New Roman" panose="02020603050405020304" pitchFamily="18" charset="0"/>
                  </a:rPr>
                  <a:t>β</a:t>
                </a:r>
                <a:r>
                  <a:rPr lang="en-US" baseline="-25000"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p</a:t>
                </a:r>
                <a:endParaRPr lang="en-US" baseline="-25000" dirty="0">
                  <a:latin typeface="Times New Roman" panose="02020603050405020304" pitchFamily="18" charset="0"/>
                  <a:cs typeface="Times New Roman" panose="02020603050405020304" pitchFamily="18" charset="0"/>
                </a:endParaRPr>
              </a:p>
              <a:p>
                <a:pPr marL="0" indent="0" algn="ctr">
                  <a:buNone/>
                </a:pPr>
                <a:endParaRPr lang="en-US" baseline="-25000" dirty="0">
                  <a:latin typeface="Times New Roman" panose="02020603050405020304" pitchFamily="18" charset="0"/>
                  <a:cs typeface="Times New Roman" panose="02020603050405020304" pitchFamily="18" charset="0"/>
                </a:endParaRPr>
              </a:p>
              <a:p>
                <a:r>
                  <a:rPr lang="en-US" dirty="0"/>
                  <a:t>We can also write this as </a:t>
                </a:r>
              </a:p>
              <a:p>
                <a:pPr marL="276825" lvl="1" indent="0" algn="ctr">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smtClean="0">
                          <a:latin typeface="Cambria Math" panose="02040503050406030204" pitchFamily="18" charset="0"/>
                          <a:ea typeface="Cambria Math" panose="02040503050406030204" pitchFamily="18" charset="0"/>
                        </a:rPr>
                        <m:t>=</m:t>
                      </m:r>
                      <m:r>
                        <m:rPr>
                          <m:nor/>
                        </m:rPr>
                        <a:rPr lang="el-GR" dirty="0">
                          <a:latin typeface="Times New Roman" panose="02020603050405020304" pitchFamily="18" charset="0"/>
                          <a:cs typeface="Times New Roman" panose="02020603050405020304" pitchFamily="18" charset="0"/>
                        </a:rPr>
                        <m:t>β</m:t>
                      </m:r>
                      <m:r>
                        <m:rPr>
                          <m:nor/>
                        </m:rPr>
                        <a:rPr lang="en-US" baseline="-25000" dirty="0">
                          <a:latin typeface="Times New Roman" panose="02020603050405020304" pitchFamily="18" charset="0"/>
                          <a:cs typeface="Times New Roman" panose="02020603050405020304" pitchFamily="18" charset="0"/>
                        </a:rPr>
                        <m:t>0</m:t>
                      </m:r>
                      <m:r>
                        <a:rPr lang="en-US" i="1">
                          <a:latin typeface="Cambria Math" panose="02040503050406030204" pitchFamily="18" charset="0"/>
                          <a:ea typeface="Cambria Math" panose="02040503050406030204" pitchFamily="18" charset="0"/>
                        </a:rPr>
                        <m:t>+</m:t>
                      </m:r>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𝑝</m:t>
                          </m:r>
                        </m:sup>
                        <m:e>
                          <m:r>
                            <m:rPr>
                              <m:nor/>
                            </m:rPr>
                            <a:rPr lang="el-GR" dirty="0">
                              <a:latin typeface="Times New Roman" panose="02020603050405020304" pitchFamily="18" charset="0"/>
                              <a:cs typeface="Times New Roman" panose="02020603050405020304" pitchFamily="18" charset="0"/>
                            </a:rPr>
                            <m:t>β</m:t>
                          </m:r>
                          <m:r>
                            <a:rPr lang="en-US" b="0" i="1" baseline="-25000" dirty="0" smtClean="0">
                              <a:latin typeface="Cambria Math" panose="02040503050406030204" pitchFamily="18" charset="0"/>
                              <a:cs typeface="Times New Roman" panose="02020603050405020304" pitchFamily="18" charset="0"/>
                            </a:rPr>
                            <m:t>𝑖</m:t>
                          </m:r>
                        </m:e>
                      </m:nary>
                      <m:r>
                        <a:rPr lang="en-US" b="0" i="1" smtClean="0">
                          <a:latin typeface="Cambria Math" panose="02040503050406030204" pitchFamily="18" charset="0"/>
                          <a:ea typeface="Cambria Math" panose="02040503050406030204" pitchFamily="18" charset="0"/>
                        </a:rPr>
                        <m:t>𝑋</m:t>
                      </m:r>
                      <m:r>
                        <a:rPr lang="en-US" b="0" i="1" baseline="-25000" smtClean="0">
                          <a:latin typeface="Cambria Math" panose="02040503050406030204" pitchFamily="18" charset="0"/>
                          <a:ea typeface="Cambria Math" panose="02040503050406030204" pitchFamily="18" charset="0"/>
                        </a:rPr>
                        <m:t>𝑖</m:t>
                      </m:r>
                    </m:oMath>
                  </m:oMathPara>
                </a14:m>
                <a:endParaRPr lang="en-US" baseline="-25000" dirty="0"/>
              </a:p>
              <a:p>
                <a:pPr marL="276825" lvl="1" indent="0" algn="ctr">
                  <a:buNone/>
                </a:pPr>
                <a:endParaRPr lang="en-US" dirty="0"/>
              </a:p>
              <a:p>
                <a:r>
                  <a:rPr lang="en-US" dirty="0"/>
                  <a:t>What are the </a:t>
                </a:r>
                <a:r>
                  <a:rPr lang="el-GR" dirty="0">
                    <a:cs typeface="Times New Roman" panose="02020603050405020304" pitchFamily="18" charset="0"/>
                  </a:rPr>
                  <a:t>β</a:t>
                </a:r>
                <a:r>
                  <a:rPr lang="en-US" dirty="0">
                    <a:cs typeface="Times New Roman" panose="02020603050405020304" pitchFamily="18" charset="0"/>
                  </a:rPr>
                  <a:t> terms? </a:t>
                </a:r>
              </a:p>
              <a:p>
                <a:endParaRPr lang="en-US" baseline="-25000" dirty="0">
                  <a:cs typeface="Times New Roman" panose="02020603050405020304" pitchFamily="18" charset="0"/>
                </a:endParaRPr>
              </a:p>
              <a:p>
                <a:r>
                  <a:rPr lang="el-GR" dirty="0">
                    <a:cs typeface="Times New Roman" panose="02020603050405020304" pitchFamily="18" charset="0"/>
                  </a:rPr>
                  <a:t>β</a:t>
                </a:r>
                <a:r>
                  <a:rPr lang="en-US" baseline="-25000" dirty="0">
                    <a:cs typeface="Times New Roman" panose="02020603050405020304" pitchFamily="18" charset="0"/>
                  </a:rPr>
                  <a:t>0</a:t>
                </a:r>
                <a:r>
                  <a:rPr lang="en-US" dirty="0">
                    <a:cs typeface="Times New Roman" panose="02020603050405020304" pitchFamily="18" charset="0"/>
                  </a:rPr>
                  <a:t> is called the intercept.</a:t>
                </a:r>
              </a:p>
              <a:p>
                <a:endParaRPr lang="en-US" dirty="0">
                  <a:cs typeface="Times New Roman" panose="02020603050405020304" pitchFamily="18" charset="0"/>
                </a:endParaRPr>
              </a:p>
              <a:p>
                <a:r>
                  <a:rPr lang="en-US" dirty="0">
                    <a:cs typeface="Times New Roman" panose="02020603050405020304" pitchFamily="18" charset="0"/>
                  </a:rPr>
                  <a:t>All we need for our model is to find the </a:t>
                </a:r>
                <a:r>
                  <a:rPr lang="el-GR" dirty="0">
                    <a:cs typeface="Times New Roman" panose="02020603050405020304" pitchFamily="18" charset="0"/>
                  </a:rPr>
                  <a:t>β</a:t>
                </a:r>
                <a:r>
                  <a:rPr lang="en-US" dirty="0">
                    <a:cs typeface="Times New Roman" panose="02020603050405020304" pitchFamily="18" charset="0"/>
                  </a:rPr>
                  <a:t> terms. We have the training data (n samples of X and the corresponding values of Y) to find them.</a:t>
                </a:r>
                <a:endParaRPr lang="en-US" baseline="-25000" dirty="0"/>
              </a:p>
              <a:p>
                <a:pPr lvl="1"/>
                <a:endParaRPr lang="en-US" baseline="-250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31" t="-743"/>
                </a:stretch>
              </a:blipFill>
            </p:spPr>
            <p:txBody>
              <a:bodyPr/>
              <a:lstStyle/>
              <a:p>
                <a:r>
                  <a:rPr lang="en-US">
                    <a:noFill/>
                  </a:rPr>
                  <a:t> </a:t>
                </a:r>
              </a:p>
            </p:txBody>
          </p:sp>
        </mc:Fallback>
      </mc:AlternateContent>
    </p:spTree>
    <p:extLst>
      <p:ext uri="{BB962C8B-B14F-4D97-AF65-F5344CB8AC3E}">
        <p14:creationId xmlns:p14="http://schemas.microsoft.com/office/powerpoint/2010/main" val="403001006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Prediction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Somehow, the model we come up with ( based on the </a:t>
                </a:r>
                <a:r>
                  <a:rPr lang="el-GR" dirty="0">
                    <a:cs typeface="Times New Roman" panose="02020603050405020304" pitchFamily="18" charset="0"/>
                  </a:rPr>
                  <a:t>β</a:t>
                </a:r>
                <a:r>
                  <a:rPr lang="en-US" dirty="0">
                    <a:cs typeface="Times New Roman" panose="02020603050405020304" pitchFamily="18" charset="0"/>
                  </a:rPr>
                  <a:t> terms) should be a good match for the training data.</a:t>
                </a:r>
              </a:p>
              <a:p>
                <a:endParaRPr lang="en-US" dirty="0">
                  <a:cs typeface="Times New Roman" panose="02020603050405020304" pitchFamily="18" charset="0"/>
                </a:endParaRPr>
              </a:p>
              <a:p>
                <a:r>
                  <a:rPr lang="en-US" dirty="0">
                    <a:cs typeface="Times New Roman" panose="02020603050405020304" pitchFamily="18" charset="0"/>
                  </a:rPr>
                  <a:t>We want to plug in the training data into the model, and see that we’re predicting closely.</a:t>
                </a:r>
              </a:p>
              <a:p>
                <a:endParaRPr lang="en-US" dirty="0">
                  <a:cs typeface="Times New Roman" panose="02020603050405020304" pitchFamily="18" charset="0"/>
                </a:endParaRPr>
              </a:p>
              <a:p>
                <a:r>
                  <a:rPr lang="en-US" dirty="0">
                    <a:cs typeface="Times New Roman" panose="02020603050405020304" pitchFamily="18" charset="0"/>
                  </a:rPr>
                  <a:t>Let’s say we plug in X from our training set into our model and get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Then, the difference between our predicted value and the real Y is called the </a:t>
                </a:r>
                <a:r>
                  <a:rPr lang="en-US" b="1" dirty="0"/>
                  <a:t>residual / error</a:t>
                </a:r>
                <a:r>
                  <a:rPr lang="en-US" dirty="0"/>
                  <a:t>.</a:t>
                </a:r>
              </a:p>
              <a:p>
                <a:endParaRPr lang="en-US" dirty="0"/>
              </a:p>
              <a:p>
                <a:r>
                  <a:rPr lang="en-US" dirty="0"/>
                  <a:t>We’d like to minimize the residuals over our whole training set.</a:t>
                </a:r>
              </a:p>
              <a:p>
                <a:endParaRPr lang="en-US" dirty="0"/>
              </a:p>
              <a:p>
                <a:r>
                  <a:rPr lang="en-US" dirty="0"/>
                  <a:t>Very popular is the residual sum of squares (RSS):</a:t>
                </a:r>
              </a:p>
              <a:p>
                <a:endParaRPr lang="en-US" dirty="0"/>
              </a:p>
              <a:p>
                <a:pPr marL="0" indent="0" algn="ctr">
                  <a:buNone/>
                </a:pPr>
                <a:r>
                  <a:rPr lang="en-US" dirty="0"/>
                  <a:t>RSS = </a:t>
                </a:r>
                <a14:m>
                  <m:oMath xmlns:m="http://schemas.openxmlformats.org/officeDocument/2006/math">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en-US"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baseline="30000" smtClean="0">
                            <a:latin typeface="Cambria Math" panose="02040503050406030204" pitchFamily="18" charset="0"/>
                          </a:rPr>
                          <m:t>2</m:t>
                        </m:r>
                      </m:e>
                    </m:nary>
                    <m:r>
                      <a:rPr lang="en-US">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en-US" i="1">
                                <a:latin typeface="Cambria Math" panose="02040503050406030204" pitchFamily="18" charset="0"/>
                                <a:ea typeface="Cambria Math" panose="02040503050406030204" pitchFamily="18" charset="0"/>
                              </a:rPr>
                            </m:ctrlPr>
                          </m:dPr>
                          <m:e>
                            <m:r>
                              <m:rPr>
                                <m:nor/>
                              </m:rPr>
                              <a:rPr lang="el-GR" dirty="0">
                                <a:latin typeface="Times New Roman" panose="02020603050405020304" pitchFamily="18" charset="0"/>
                                <a:cs typeface="Times New Roman" panose="02020603050405020304" pitchFamily="18" charset="0"/>
                              </a:rPr>
                              <m:t>β</m:t>
                            </m:r>
                            <m:r>
                              <m:rPr>
                                <m:nor/>
                              </m:rPr>
                              <a:rPr lang="en-US" baseline="-25000" dirty="0">
                                <a:latin typeface="Times New Roman" panose="02020603050405020304" pitchFamily="18" charset="0"/>
                                <a:cs typeface="Times New Roman" panose="02020603050405020304" pitchFamily="18" charset="0"/>
                              </a:rPr>
                              <m:t>0</m:t>
                            </m:r>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𝑝</m:t>
                                </m:r>
                              </m:sup>
                              <m:e>
                                <m:r>
                                  <m:rPr>
                                    <m:nor/>
                                  </m:rPr>
                                  <a:rPr lang="el-GR" dirty="0">
                                    <a:latin typeface="Times New Roman" panose="02020603050405020304" pitchFamily="18" charset="0"/>
                                    <a:cs typeface="Times New Roman" panose="02020603050405020304" pitchFamily="18" charset="0"/>
                                  </a:rPr>
                                  <m:t>β</m:t>
                                </m:r>
                                <m:r>
                                  <a:rPr lang="en-US" i="1" baseline="-25000" dirty="0">
                                    <a:latin typeface="Cambria Math" panose="02040503050406030204" pitchFamily="18" charset="0"/>
                                    <a:cs typeface="Times New Roman" panose="02020603050405020304" pitchFamily="18" charset="0"/>
                                  </a:rPr>
                                  <m:t>𝑖</m:t>
                                </m:r>
                              </m:e>
                            </m:nary>
                            <m:r>
                              <a:rPr lang="en-US" i="1">
                                <a:latin typeface="Cambria Math" panose="02040503050406030204" pitchFamily="18" charset="0"/>
                                <a:ea typeface="Cambria Math" panose="02040503050406030204" pitchFamily="18" charset="0"/>
                              </a:rPr>
                              <m:t>𝑋</m:t>
                            </m:r>
                            <m:r>
                              <a:rPr lang="en-US" i="1" baseline="-2500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𝑌</m:t>
                            </m:r>
                          </m:e>
                        </m:d>
                        <m:r>
                          <a:rPr lang="en-US" i="1" baseline="30000">
                            <a:latin typeface="Cambria Math" panose="02040503050406030204" pitchFamily="18" charset="0"/>
                          </a:rPr>
                          <m:t>2</m:t>
                        </m:r>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50" t="-528" b="-9379"/>
                </a:stretch>
              </a:blipFill>
            </p:spPr>
            <p:txBody>
              <a:bodyPr/>
              <a:lstStyle/>
              <a:p>
                <a:r>
                  <a:rPr lang="en-US">
                    <a:noFill/>
                  </a:rPr>
                  <a:t> </a:t>
                </a:r>
              </a:p>
            </p:txBody>
          </p:sp>
        </mc:Fallback>
      </mc:AlternateContent>
    </p:spTree>
    <p:extLst>
      <p:ext uri="{BB962C8B-B14F-4D97-AF65-F5344CB8AC3E}">
        <p14:creationId xmlns:p14="http://schemas.microsoft.com/office/powerpoint/2010/main" val="224452166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Prediction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Let’s take a closer look:</a:t>
                </a:r>
              </a:p>
              <a:p>
                <a:endParaRPr lang="en-US" dirty="0"/>
              </a:p>
              <a:p>
                <a:pPr marL="0" indent="0" algn="ctr">
                  <a:buNone/>
                </a:pPr>
                <a:r>
                  <a:rPr lang="en-US" dirty="0"/>
                  <a:t>RSS = </a:t>
                </a:r>
                <a14:m>
                  <m:oMath xmlns:m="http://schemas.openxmlformats.org/officeDocument/2006/math">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r>
                              <a:rPr lang="en-US" i="1">
                                <a:latin typeface="Cambria Math" panose="02040503050406030204" pitchFamily="18" charset="0"/>
                              </a:rPr>
                              <m:t>𝑌</m:t>
                            </m:r>
                          </m:e>
                        </m:d>
                        <m:r>
                          <a:rPr lang="en-US" i="1" baseline="30000">
                            <a:latin typeface="Cambria Math" panose="02040503050406030204" pitchFamily="18" charset="0"/>
                          </a:rPr>
                          <m:t>2</m:t>
                        </m:r>
                      </m:e>
                    </m:nary>
                    <m:r>
                      <a:rPr lang="en-US">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en-US" i="1">
                                <a:latin typeface="Cambria Math" panose="02040503050406030204" pitchFamily="18" charset="0"/>
                                <a:ea typeface="Cambria Math" panose="02040503050406030204" pitchFamily="18" charset="0"/>
                              </a:rPr>
                            </m:ctrlPr>
                          </m:dPr>
                          <m:e>
                            <m:r>
                              <m:rPr>
                                <m:nor/>
                              </m:rPr>
                              <a:rPr lang="el-GR" dirty="0">
                                <a:latin typeface="Times New Roman" panose="02020603050405020304" pitchFamily="18" charset="0"/>
                                <a:cs typeface="Times New Roman" panose="02020603050405020304" pitchFamily="18" charset="0"/>
                              </a:rPr>
                              <m:t>β</m:t>
                            </m:r>
                            <m:r>
                              <m:rPr>
                                <m:nor/>
                              </m:rPr>
                              <a:rPr lang="en-US" baseline="-25000" dirty="0">
                                <a:latin typeface="Times New Roman" panose="02020603050405020304" pitchFamily="18" charset="0"/>
                                <a:cs typeface="Times New Roman" panose="02020603050405020304" pitchFamily="18" charset="0"/>
                              </a:rPr>
                              <m:t>0</m:t>
                            </m:r>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𝑝</m:t>
                                </m:r>
                              </m:sup>
                              <m:e>
                                <m:r>
                                  <m:rPr>
                                    <m:nor/>
                                  </m:rPr>
                                  <a:rPr lang="el-GR" dirty="0">
                                    <a:latin typeface="Times New Roman" panose="02020603050405020304" pitchFamily="18" charset="0"/>
                                    <a:cs typeface="Times New Roman" panose="02020603050405020304" pitchFamily="18" charset="0"/>
                                  </a:rPr>
                                  <m:t>β</m:t>
                                </m:r>
                                <m:r>
                                  <a:rPr lang="en-US" i="1" baseline="-25000" dirty="0">
                                    <a:latin typeface="Cambria Math" panose="02040503050406030204" pitchFamily="18" charset="0"/>
                                    <a:cs typeface="Times New Roman" panose="02020603050405020304" pitchFamily="18" charset="0"/>
                                  </a:rPr>
                                  <m:t>𝑖</m:t>
                                </m:r>
                              </m:e>
                            </m:nary>
                            <m:r>
                              <a:rPr lang="en-US" i="1">
                                <a:latin typeface="Cambria Math" panose="02040503050406030204" pitchFamily="18" charset="0"/>
                                <a:ea typeface="Cambria Math" panose="02040503050406030204" pitchFamily="18" charset="0"/>
                              </a:rPr>
                              <m:t>𝑋</m:t>
                            </m:r>
                            <m:r>
                              <a:rPr lang="en-US" i="1" baseline="-25000">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𝑌</m:t>
                            </m:r>
                          </m:e>
                        </m:d>
                        <m:r>
                          <a:rPr lang="en-US" i="1" baseline="30000">
                            <a:latin typeface="Cambria Math" panose="02040503050406030204" pitchFamily="18" charset="0"/>
                          </a:rPr>
                          <m:t>2</m:t>
                        </m:r>
                      </m:e>
                    </m:nary>
                  </m:oMath>
                </a14:m>
                <a:endParaRPr lang="en-US" dirty="0"/>
              </a:p>
              <a:p>
                <a:pPr marL="0" indent="0" algn="ctr">
                  <a:buNone/>
                </a:pPr>
                <a:endParaRPr lang="en-US" dirty="0"/>
              </a:p>
              <a:p>
                <a:r>
                  <a:rPr lang="en-US" dirty="0"/>
                  <a:t>Notice that we’re using np numbers here: we have n training samples, and each one is a vector with p components. So X</a:t>
                </a:r>
                <a:r>
                  <a:rPr lang="en-US" baseline="-25000" dirty="0"/>
                  <a:t>i</a:t>
                </a:r>
                <a:r>
                  <a:rPr lang="en-US" dirty="0"/>
                  <a:t>(j) is the </a:t>
                </a:r>
                <a:r>
                  <a:rPr lang="en-US" dirty="0" err="1"/>
                  <a:t>j</a:t>
                </a:r>
                <a:r>
                  <a:rPr lang="en-US" baseline="30000" dirty="0" err="1"/>
                  <a:t>th</a:t>
                </a:r>
                <a:r>
                  <a:rPr lang="en-US" dirty="0"/>
                  <a:t> component of the </a:t>
                </a:r>
                <a:r>
                  <a:rPr lang="en-US" dirty="0" err="1"/>
                  <a:t>i</a:t>
                </a:r>
                <a:r>
                  <a:rPr lang="en-US" baseline="30000" dirty="0" err="1"/>
                  <a:t>th</a:t>
                </a:r>
                <a:r>
                  <a:rPr lang="en-US" dirty="0"/>
                  <a:t> training sample.</a:t>
                </a:r>
              </a:p>
              <a:p>
                <a:endParaRPr lang="en-US" dirty="0"/>
              </a:p>
              <a:p>
                <a:r>
                  <a:rPr lang="en-US" dirty="0"/>
                  <a:t>Why squares? There are nice statistical properties.</a:t>
                </a:r>
                <a:r>
                  <a:rPr lang="en-US" dirty="0">
                    <a:solidFill>
                      <a:srgbClr val="FF0000"/>
                    </a:solidFill>
                  </a:rPr>
                  <a:t> </a:t>
                </a:r>
                <a:r>
                  <a:rPr lang="en-US" dirty="0"/>
                  <a:t>First symmetric about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𝑌</m:t>
                        </m:r>
                      </m:e>
                    </m:acc>
                  </m:oMath>
                </a14:m>
                <a:r>
                  <a:rPr lang="en-US" dirty="0"/>
                  <a:t>. So less and more are both bad. Then differentiable. </a:t>
                </a:r>
                <a14:m>
                  <m:oMath xmlns:m="http://schemas.openxmlformats.org/officeDocument/2006/math">
                    <m:sSup>
                      <m:sSupPr>
                        <m:ctrlPr>
                          <a:rPr lang="en-US" b="0" i="1" dirty="0" smtClean="0">
                            <a:latin typeface="Cambria Math" panose="02040503050406030204" pitchFamily="18" charset="0"/>
                          </a:rPr>
                        </m:ctrlPr>
                      </m:sSup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𝑑</m:t>
                            </m:r>
                          </m:num>
                          <m:den>
                            <m:r>
                              <a:rPr lang="en-US" b="0" i="1" dirty="0" smtClean="0">
                                <a:latin typeface="Cambria Math" panose="02040503050406030204" pitchFamily="18" charset="0"/>
                              </a:rPr>
                              <m:t>𝑑𝑥</m:t>
                            </m:r>
                          </m:den>
                        </m:f>
                        <m:r>
                          <a:rPr lang="en-US" i="1" dirty="0" smtClean="0">
                            <a:latin typeface="Cambria Math" panose="02040503050406030204" pitchFamily="18" charset="0"/>
                          </a:rPr>
                          <m:t>𝑥</m:t>
                        </m:r>
                      </m:e>
                      <m:sup>
                        <m:r>
                          <a:rPr lang="en-US" b="0" i="1" dirty="0" smtClean="0">
                            <a:latin typeface="Cambria Math" panose="02040503050406030204" pitchFamily="18" charset="0"/>
                          </a:rPr>
                          <m:t>2</m:t>
                        </m:r>
                      </m:sup>
                    </m:sSup>
                  </m:oMath>
                </a14:m>
                <a:r>
                  <a:rPr lang="en-US" dirty="0"/>
                  <a:t> = </a:t>
                </a:r>
                <a14:m>
                  <m:oMath xmlns:m="http://schemas.openxmlformats.org/officeDocument/2006/math">
                    <m:r>
                      <a:rPr lang="en-US" b="0" i="0" dirty="0" smtClean="0">
                        <a:latin typeface="Cambria Math" panose="02040503050406030204" pitchFamily="18" charset="0"/>
                      </a:rPr>
                      <m:t>2</m:t>
                    </m:r>
                    <m:r>
                      <a:rPr lang="en-US" i="1" dirty="0" smtClean="0">
                        <a:latin typeface="Cambria Math" panose="02040503050406030204" pitchFamily="18" charset="0"/>
                      </a:rPr>
                      <m:t>𝑥</m:t>
                    </m:r>
                  </m:oMath>
                </a14:m>
                <a:r>
                  <a:rPr lang="en-US" dirty="0"/>
                  <a:t>. This allows us to find the minimum with respect 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𝑖</m:t>
                        </m:r>
                      </m:sub>
                    </m:sSub>
                  </m:oMath>
                </a14:m>
                <a:r>
                  <a:rPr lang="en-US" dirty="0"/>
                  <a:t>.</a:t>
                </a:r>
              </a:p>
              <a:p>
                <a:endParaRPr lang="en-US" dirty="0"/>
              </a:p>
              <a:p>
                <a:r>
                  <a:rPr lang="en-US" dirty="0"/>
                  <a:t>So, our goal should be to select </a:t>
                </a:r>
                <a:r>
                  <a:rPr lang="el-GR" dirty="0">
                    <a:cs typeface="Times New Roman" panose="02020603050405020304" pitchFamily="18" charset="0"/>
                  </a:rPr>
                  <a:t>β</a:t>
                </a:r>
                <a:r>
                  <a:rPr lang="en-US" baseline="-25000" dirty="0">
                    <a:cs typeface="Times New Roman" panose="02020603050405020304" pitchFamily="18" charset="0"/>
                  </a:rPr>
                  <a:t>0</a:t>
                </a:r>
                <a:r>
                  <a:rPr lang="en-US" dirty="0">
                    <a:cs typeface="Times New Roman" panose="02020603050405020304" pitchFamily="18" charset="0"/>
                  </a:rPr>
                  <a:t>,</a:t>
                </a:r>
                <a:r>
                  <a:rPr lang="en-US" baseline="-25000" dirty="0">
                    <a:cs typeface="Times New Roman" panose="02020603050405020304" pitchFamily="18" charset="0"/>
                  </a:rPr>
                  <a:t> </a:t>
                </a:r>
                <a:r>
                  <a:rPr lang="el-GR" dirty="0">
                    <a:cs typeface="Times New Roman" panose="02020603050405020304" pitchFamily="18" charset="0"/>
                  </a:rPr>
                  <a:t>β</a:t>
                </a:r>
                <a:r>
                  <a:rPr lang="en-US" baseline="-25000" dirty="0">
                    <a:cs typeface="Times New Roman" panose="02020603050405020304" pitchFamily="18" charset="0"/>
                  </a:rPr>
                  <a:t>1</a:t>
                </a:r>
                <a:r>
                  <a:rPr lang="en-US" dirty="0">
                    <a:cs typeface="Times New Roman" panose="02020603050405020304" pitchFamily="18" charset="0"/>
                  </a:rPr>
                  <a:t>,…,</a:t>
                </a:r>
                <a:r>
                  <a:rPr lang="el-GR" dirty="0">
                    <a:cs typeface="Times New Roman" panose="02020603050405020304" pitchFamily="18" charset="0"/>
                  </a:rPr>
                  <a:t> β</a:t>
                </a:r>
                <a:r>
                  <a:rPr lang="en-US" baseline="-25000" dirty="0">
                    <a:cs typeface="Times New Roman" panose="02020603050405020304" pitchFamily="18" charset="0"/>
                  </a:rPr>
                  <a:t>p</a:t>
                </a:r>
                <a:r>
                  <a:rPr lang="en-US" dirty="0">
                    <a:cs typeface="Times New Roman" panose="02020603050405020304" pitchFamily="18" charset="0"/>
                  </a:rPr>
                  <a:t> so that the RSS is minimized.</a:t>
                </a:r>
              </a:p>
              <a:p>
                <a:endParaRPr lang="en-US" baseline="-25000" dirty="0">
                  <a:cs typeface="Times New Roman" panose="02020603050405020304" pitchFamily="18" charset="0"/>
                </a:endParaRPr>
              </a:p>
              <a:p>
                <a:r>
                  <a:rPr lang="en-US" dirty="0">
                    <a:cs typeface="Times New Roman" panose="02020603050405020304" pitchFamily="18" charset="0"/>
                  </a:rPr>
                  <a:t>This is an </a:t>
                </a:r>
                <a:r>
                  <a:rPr lang="en-US" b="1" dirty="0">
                    <a:cs typeface="Times New Roman" panose="02020603050405020304" pitchFamily="18" charset="0"/>
                  </a:rPr>
                  <a:t>optimization</a:t>
                </a:r>
                <a:r>
                  <a:rPr lang="en-US" dirty="0">
                    <a:cs typeface="Times New Roman" panose="02020603050405020304" pitchFamily="18" charset="0"/>
                  </a:rPr>
                  <a:t> problem: we can use calculus.</a:t>
                </a:r>
                <a:r>
                  <a:rPr lang="en-US" baseline="-25000" dirty="0">
                    <a:cs typeface="Times New Roman" panose="02020603050405020304" pitchFamily="18" charset="0"/>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50" t="-528" r="-804"/>
                </a:stretch>
              </a:blipFill>
            </p:spPr>
            <p:txBody>
              <a:bodyPr/>
              <a:lstStyle/>
              <a:p>
                <a:r>
                  <a:rPr lang="en-US">
                    <a:noFill/>
                  </a:rPr>
                  <a:t> </a:t>
                </a:r>
              </a:p>
            </p:txBody>
          </p:sp>
        </mc:Fallback>
      </mc:AlternateContent>
    </p:spTree>
    <p:extLst>
      <p:ext uri="{BB962C8B-B14F-4D97-AF65-F5344CB8AC3E}">
        <p14:creationId xmlns:p14="http://schemas.microsoft.com/office/powerpoint/2010/main" val="41845316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BF7A9-5F05-44E3-AC08-629B79B78BAC}"/>
              </a:ext>
            </a:extLst>
          </p:cNvPr>
          <p:cNvSpPr>
            <a:spLocks noGrp="1"/>
          </p:cNvSpPr>
          <p:nvPr>
            <p:ph type="title"/>
          </p:nvPr>
        </p:nvSpPr>
        <p:spPr/>
        <p:txBody>
          <a:bodyPr/>
          <a:lstStyle/>
          <a:p>
            <a:r>
              <a:rPr lang="en-US" dirty="0"/>
              <a:t>Why can’t it be simple if-then rules?</a:t>
            </a:r>
          </a:p>
        </p:txBody>
      </p:sp>
      <p:sp>
        <p:nvSpPr>
          <p:cNvPr id="3" name="Content Placeholder 2">
            <a:extLst>
              <a:ext uri="{FF2B5EF4-FFF2-40B4-BE49-F238E27FC236}">
                <a16:creationId xmlns:a16="http://schemas.microsoft.com/office/drawing/2014/main" id="{3FCEA4D1-669F-40BD-BCE4-F1EAA8564257}"/>
              </a:ext>
            </a:extLst>
          </p:cNvPr>
          <p:cNvSpPr>
            <a:spLocks noGrp="1"/>
          </p:cNvSpPr>
          <p:nvPr>
            <p:ph idx="1"/>
          </p:nvPr>
        </p:nvSpPr>
        <p:spPr>
          <a:xfrm>
            <a:off x="401836" y="1634133"/>
            <a:ext cx="8742164" cy="4616648"/>
          </a:xfrm>
        </p:spPr>
        <p:txBody>
          <a:bodyPr/>
          <a:lstStyle/>
          <a:p>
            <a:r>
              <a:rPr lang="en-US" dirty="0"/>
              <a:t>But why cannot we just </a:t>
            </a:r>
            <a:r>
              <a:rPr lang="en-US" b="1" dirty="0"/>
              <a:t>hard-code</a:t>
            </a:r>
            <a:r>
              <a:rPr lang="en-US" dirty="0"/>
              <a:t> some simple rules in the computer</a:t>
            </a:r>
            <a:r>
              <a:rPr lang="en-US" b="1" dirty="0"/>
              <a:t>?</a:t>
            </a:r>
          </a:p>
          <a:p>
            <a:r>
              <a:rPr lang="en-US" dirty="0"/>
              <a:t>Why can’t we use our understanding to explicitly tell the computer what goes in the red pile, what goes in the blue pile and so on… ?</a:t>
            </a:r>
          </a:p>
          <a:p>
            <a:r>
              <a:rPr lang="en-US" dirty="0"/>
              <a:t>Good point. The reason is:</a:t>
            </a:r>
          </a:p>
          <a:p>
            <a:r>
              <a:rPr lang="en-US" dirty="0"/>
              <a:t>So many rules.. </a:t>
            </a:r>
            <a:r>
              <a:rPr lang="en-US" i="1" dirty="0">
                <a:latin typeface="Comic Sans MS" panose="030F0702030302020204" pitchFamily="66" charset="0"/>
              </a:rPr>
              <a:t>Little bit of color-&gt;can’t go in white. Some colors leech more, some less. Low intensity colors mixed together okay, high intensity no. Decisions are cloth dependent…Towels can get lightly tainted but shirts no!</a:t>
            </a:r>
          </a:p>
          <a:p>
            <a:endParaRPr lang="en-US" dirty="0"/>
          </a:p>
          <a:p>
            <a:r>
              <a:rPr lang="en-US" dirty="0"/>
              <a:t>Why to use Machine Learning:</a:t>
            </a:r>
          </a:p>
          <a:p>
            <a:pPr marL="734023" lvl="1" indent="-457200">
              <a:buFont typeface="+mj-lt"/>
              <a:buAutoNum type="arabicPeriod"/>
            </a:pPr>
            <a:r>
              <a:rPr lang="en-US" dirty="0"/>
              <a:t>If the problem is well understood and there is a compactly representable relationship between the input and the output, then we should use that in the computer. No need for ML </a:t>
            </a:r>
            <a:r>
              <a:rPr lang="en-US" dirty="0">
                <a:sym typeface="Wingdings" panose="05000000000000000000" pitchFamily="2" charset="2"/>
              </a:rPr>
              <a:t>.</a:t>
            </a:r>
            <a:endParaRPr lang="en-US" dirty="0"/>
          </a:p>
          <a:p>
            <a:pPr marL="734023" lvl="1" indent="-457200">
              <a:buFont typeface="+mj-lt"/>
              <a:buAutoNum type="arabicPeriod"/>
            </a:pPr>
            <a:r>
              <a:rPr lang="en-US" dirty="0"/>
              <a:t>In many problems, the relationships are either just too many to write down as </a:t>
            </a:r>
            <a:r>
              <a:rPr lang="en-US" b="1" dirty="0"/>
              <a:t>if </a:t>
            </a:r>
            <a:r>
              <a:rPr lang="en-US" i="1" dirty="0"/>
              <a:t>this</a:t>
            </a:r>
            <a:r>
              <a:rPr lang="en-US" dirty="0"/>
              <a:t> </a:t>
            </a:r>
            <a:r>
              <a:rPr lang="en-US" b="1" dirty="0"/>
              <a:t>then </a:t>
            </a:r>
            <a:r>
              <a:rPr lang="en-US" i="1" dirty="0"/>
              <a:t>that</a:t>
            </a:r>
            <a:r>
              <a:rPr lang="en-US" dirty="0"/>
              <a:t> OR not even understood properly.</a:t>
            </a:r>
          </a:p>
          <a:p>
            <a:pPr marL="734023" lvl="1" indent="-457200">
              <a:buFont typeface="+mj-lt"/>
              <a:buAutoNum type="arabicPeriod"/>
            </a:pPr>
            <a:r>
              <a:rPr lang="en-US" dirty="0"/>
              <a:t>Machine learning saves a lot of our time and effort in hand crafting these rules by learning from given examples. </a:t>
            </a:r>
          </a:p>
          <a:p>
            <a:pPr marL="734023" lvl="1" indent="-457200">
              <a:buFont typeface="+mj-lt"/>
              <a:buAutoNum type="arabicPeriod"/>
            </a:pPr>
            <a:r>
              <a:rPr lang="en-US" dirty="0"/>
              <a:t>With enough examples computers can self create arbitrarily complex rules and learn to see, walk, talk, read etc. (like a kid for now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28819545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Little bit of matrices/calculus</a:t>
            </a:r>
          </a:p>
        </p:txBody>
      </p:sp>
      <p:sp>
        <p:nvSpPr>
          <p:cNvPr id="3" name="Content Placeholder 2"/>
          <p:cNvSpPr>
            <a:spLocks noGrp="1"/>
          </p:cNvSpPr>
          <p:nvPr>
            <p:ph idx="1"/>
          </p:nvPr>
        </p:nvSpPr>
        <p:spPr/>
        <p:txBody>
          <a:bodyPr/>
          <a:lstStyle/>
          <a:p>
            <a:r>
              <a:rPr lang="en-US" dirty="0"/>
              <a:t>OK, so the RSS above looked scary. Let’s use some vectors to make it look nice:</a:t>
            </a:r>
          </a:p>
          <a:p>
            <a:endParaRPr lang="en-US" dirty="0"/>
          </a:p>
          <a:p>
            <a:pPr lvl="1"/>
            <a:r>
              <a:rPr lang="en-US" dirty="0"/>
              <a:t>Make Y a vector (y</a:t>
            </a:r>
            <a:r>
              <a:rPr lang="en-US" baseline="-25000" dirty="0"/>
              <a:t>1</a:t>
            </a:r>
            <a:r>
              <a:rPr lang="en-US" dirty="0"/>
              <a:t>,…,</a:t>
            </a:r>
            <a:r>
              <a:rPr lang="en-US" dirty="0" err="1"/>
              <a:t>y</a:t>
            </a:r>
            <a:r>
              <a:rPr lang="en-US" baseline="-25000" dirty="0" err="1"/>
              <a:t>N</a:t>
            </a:r>
            <a:r>
              <a:rPr lang="en-US" dirty="0"/>
              <a:t>)</a:t>
            </a:r>
            <a:r>
              <a:rPr lang="en-US" baseline="30000" dirty="0"/>
              <a:t>T</a:t>
            </a:r>
            <a:r>
              <a:rPr lang="en-US" dirty="0"/>
              <a:t>. Then, make X a matrix that is N x p. Also, set </a:t>
            </a:r>
            <a:r>
              <a:rPr lang="el-GR" dirty="0">
                <a:cs typeface="Times New Roman" panose="02020603050405020304" pitchFamily="18" charset="0"/>
              </a:rPr>
              <a:t>β</a:t>
            </a:r>
            <a:r>
              <a:rPr lang="en-US" dirty="0">
                <a:cs typeface="Times New Roman" panose="02020603050405020304" pitchFamily="18" charset="0"/>
              </a:rPr>
              <a:t> =</a:t>
            </a:r>
            <a:r>
              <a:rPr lang="en-US" dirty="0"/>
              <a:t> (</a:t>
            </a:r>
            <a:r>
              <a:rPr lang="el-GR" dirty="0">
                <a:cs typeface="Times New Roman" panose="02020603050405020304" pitchFamily="18" charset="0"/>
              </a:rPr>
              <a:t>β</a:t>
            </a:r>
            <a:r>
              <a:rPr lang="en-US" baseline="-25000" dirty="0">
                <a:cs typeface="Times New Roman" panose="02020603050405020304" pitchFamily="18" charset="0"/>
              </a:rPr>
              <a:t>0</a:t>
            </a:r>
            <a:r>
              <a:rPr lang="en-US" dirty="0">
                <a:cs typeface="Times New Roman" panose="02020603050405020304" pitchFamily="18" charset="0"/>
              </a:rPr>
              <a:t>,</a:t>
            </a:r>
            <a:r>
              <a:rPr lang="en-US" baseline="-25000" dirty="0">
                <a:cs typeface="Times New Roman" panose="02020603050405020304" pitchFamily="18" charset="0"/>
              </a:rPr>
              <a:t> </a:t>
            </a:r>
            <a:r>
              <a:rPr lang="el-GR" dirty="0">
                <a:cs typeface="Times New Roman" panose="02020603050405020304" pitchFamily="18" charset="0"/>
              </a:rPr>
              <a:t>β</a:t>
            </a:r>
            <a:r>
              <a:rPr lang="en-US" baseline="-25000" dirty="0">
                <a:cs typeface="Times New Roman" panose="02020603050405020304" pitchFamily="18" charset="0"/>
              </a:rPr>
              <a:t>1</a:t>
            </a:r>
            <a:r>
              <a:rPr lang="en-US" dirty="0">
                <a:cs typeface="Times New Roman" panose="02020603050405020304" pitchFamily="18" charset="0"/>
              </a:rPr>
              <a:t>,…,</a:t>
            </a:r>
            <a:r>
              <a:rPr lang="el-GR" dirty="0">
                <a:cs typeface="Times New Roman" panose="02020603050405020304" pitchFamily="18" charset="0"/>
              </a:rPr>
              <a:t> β</a:t>
            </a:r>
            <a:r>
              <a:rPr lang="en-US" baseline="-25000" dirty="0">
                <a:cs typeface="Times New Roman" panose="02020603050405020304" pitchFamily="18" charset="0"/>
              </a:rPr>
              <a:t>p</a:t>
            </a:r>
            <a:r>
              <a:rPr lang="en-US" dirty="0">
                <a:cs typeface="Times New Roman" panose="02020603050405020304" pitchFamily="18" charset="0"/>
              </a:rPr>
              <a:t>)</a:t>
            </a:r>
            <a:r>
              <a:rPr lang="en-US" baseline="30000" dirty="0">
                <a:cs typeface="Times New Roman" panose="02020603050405020304" pitchFamily="18" charset="0"/>
              </a:rPr>
              <a:t>T</a:t>
            </a:r>
            <a:r>
              <a:rPr lang="en-US" dirty="0">
                <a:cs typeface="Times New Roman" panose="02020603050405020304" pitchFamily="18" charset="0"/>
              </a:rPr>
              <a:t>.</a:t>
            </a:r>
            <a:r>
              <a:rPr lang="en-US" baseline="-25000" dirty="0">
                <a:cs typeface="Times New Roman" panose="02020603050405020304" pitchFamily="18" charset="0"/>
              </a:rPr>
              <a:t> </a:t>
            </a:r>
            <a:r>
              <a:rPr lang="en-US" dirty="0"/>
              <a:t>Then, we can write the RSS above in the simple notation:</a:t>
            </a:r>
          </a:p>
          <a:p>
            <a:pPr lvl="1"/>
            <a:endParaRPr lang="en-US" baseline="30000" dirty="0"/>
          </a:p>
          <a:p>
            <a:pPr marL="276825" lvl="1" indent="0" algn="ctr">
              <a:buNone/>
            </a:pPr>
            <a:r>
              <a:rPr lang="en-US" dirty="0"/>
              <a:t>RSS = (y-X</a:t>
            </a:r>
            <a:r>
              <a:rPr lang="el-GR" dirty="0">
                <a:cs typeface="Times New Roman" panose="02020603050405020304" pitchFamily="18" charset="0"/>
              </a:rPr>
              <a:t>β</a:t>
            </a:r>
            <a:r>
              <a:rPr lang="en-US" dirty="0">
                <a:cs typeface="Times New Roman" panose="02020603050405020304" pitchFamily="18" charset="0"/>
              </a:rPr>
              <a:t>)</a:t>
            </a:r>
            <a:r>
              <a:rPr lang="en-US" baseline="30000" dirty="0">
                <a:cs typeface="Times New Roman" panose="02020603050405020304" pitchFamily="18" charset="0"/>
              </a:rPr>
              <a:t>T</a:t>
            </a:r>
            <a:r>
              <a:rPr lang="en-US" dirty="0"/>
              <a:t>(y-X</a:t>
            </a:r>
            <a:r>
              <a:rPr lang="el-GR" dirty="0">
                <a:cs typeface="Times New Roman" panose="02020603050405020304" pitchFamily="18" charset="0"/>
              </a:rPr>
              <a:t>β</a:t>
            </a:r>
            <a:r>
              <a:rPr lang="en-US" dirty="0">
                <a:cs typeface="Times New Roman" panose="02020603050405020304" pitchFamily="18" charset="0"/>
              </a:rPr>
              <a:t>)</a:t>
            </a:r>
          </a:p>
          <a:p>
            <a:pPr marL="276825" lvl="1" indent="0" algn="ctr">
              <a:buNone/>
            </a:pPr>
            <a:endParaRPr lang="en-US" baseline="-25000" dirty="0">
              <a:cs typeface="Times New Roman" panose="02020603050405020304" pitchFamily="18" charset="0"/>
            </a:endParaRPr>
          </a:p>
          <a:p>
            <a:pPr lvl="1"/>
            <a:r>
              <a:rPr lang="en-US" dirty="0">
                <a:cs typeface="Times New Roman" panose="02020603050405020304" pitchFamily="18" charset="0"/>
              </a:rPr>
              <a:t>Since we want to minimize the RSS, we can take the derivative and set it to 0. We get</a:t>
            </a:r>
          </a:p>
          <a:p>
            <a:pPr marL="276825" lvl="1" indent="0" algn="ctr">
              <a:buNone/>
            </a:pPr>
            <a:r>
              <a:rPr lang="en-US" dirty="0"/>
              <a:t>X</a:t>
            </a:r>
            <a:r>
              <a:rPr lang="en-US" baseline="30000" dirty="0"/>
              <a:t>T</a:t>
            </a:r>
            <a:r>
              <a:rPr lang="en-US" dirty="0"/>
              <a:t>(y-X</a:t>
            </a:r>
            <a:r>
              <a:rPr lang="el-GR" dirty="0">
                <a:cs typeface="Times New Roman" panose="02020603050405020304" pitchFamily="18" charset="0"/>
              </a:rPr>
              <a:t>β</a:t>
            </a:r>
            <a:r>
              <a:rPr lang="en-US" dirty="0">
                <a:cs typeface="Times New Roman" panose="02020603050405020304" pitchFamily="18" charset="0"/>
              </a:rPr>
              <a:t>)=0</a:t>
            </a:r>
          </a:p>
          <a:p>
            <a:pPr marL="276825" lvl="1" indent="0" algn="ctr">
              <a:buNone/>
            </a:pPr>
            <a:endParaRPr lang="en-US" dirty="0">
              <a:cs typeface="Times New Roman" panose="02020603050405020304" pitchFamily="18" charset="0"/>
            </a:endParaRPr>
          </a:p>
          <a:p>
            <a:pPr lvl="1"/>
            <a:r>
              <a:rPr lang="en-US" dirty="0">
                <a:cs typeface="Times New Roman" panose="02020603050405020304" pitchFamily="18" charset="0"/>
              </a:rPr>
              <a:t>Solving, </a:t>
            </a:r>
          </a:p>
          <a:p>
            <a:pPr lvl="1"/>
            <a:endParaRPr lang="en-US" dirty="0">
              <a:cs typeface="Times New Roman" panose="02020603050405020304" pitchFamily="18" charset="0"/>
            </a:endParaRPr>
          </a:p>
          <a:p>
            <a:pPr marL="276825" lvl="1" indent="0" algn="ctr">
              <a:buNone/>
            </a:pPr>
            <a:r>
              <a:rPr lang="el-GR" dirty="0">
                <a:cs typeface="Times New Roman" panose="02020603050405020304" pitchFamily="18" charset="0"/>
              </a:rPr>
              <a:t>β </a:t>
            </a:r>
            <a:r>
              <a:rPr lang="en-US" dirty="0">
                <a:cs typeface="Times New Roman" panose="02020603050405020304" pitchFamily="18" charset="0"/>
              </a:rPr>
              <a:t>=(X</a:t>
            </a:r>
            <a:r>
              <a:rPr lang="en-US" baseline="30000" dirty="0">
                <a:cs typeface="Times New Roman" panose="02020603050405020304" pitchFamily="18" charset="0"/>
              </a:rPr>
              <a:t>T</a:t>
            </a:r>
            <a:r>
              <a:rPr lang="en-US" dirty="0">
                <a:cs typeface="Times New Roman" panose="02020603050405020304" pitchFamily="18" charset="0"/>
              </a:rPr>
              <a:t>X)</a:t>
            </a:r>
            <a:r>
              <a:rPr lang="en-US" baseline="30000" dirty="0">
                <a:cs typeface="Times New Roman" panose="02020603050405020304" pitchFamily="18" charset="0"/>
              </a:rPr>
              <a:t>-1</a:t>
            </a:r>
            <a:r>
              <a:rPr lang="en-US" dirty="0">
                <a:cs typeface="Times New Roman" panose="02020603050405020304" pitchFamily="18" charset="0"/>
              </a:rPr>
              <a:t>X</a:t>
            </a:r>
            <a:r>
              <a:rPr lang="en-US" baseline="30000" dirty="0">
                <a:cs typeface="Times New Roman" panose="02020603050405020304" pitchFamily="18" charset="0"/>
              </a:rPr>
              <a:t>T</a:t>
            </a:r>
            <a:r>
              <a:rPr lang="en-US" dirty="0">
                <a:cs typeface="Times New Roman" panose="02020603050405020304" pitchFamily="18" charset="0"/>
              </a:rPr>
              <a:t>y</a:t>
            </a:r>
            <a:endParaRPr lang="en-US" baseline="-25000" dirty="0"/>
          </a:p>
        </p:txBody>
      </p:sp>
    </p:spTree>
    <p:extLst>
      <p:ext uri="{BB962C8B-B14F-4D97-AF65-F5344CB8AC3E}">
        <p14:creationId xmlns:p14="http://schemas.microsoft.com/office/powerpoint/2010/main" val="44612018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classification</a:t>
            </a:r>
          </a:p>
        </p:txBody>
      </p:sp>
      <p:sp>
        <p:nvSpPr>
          <p:cNvPr id="3" name="Content Placeholder 2"/>
          <p:cNvSpPr>
            <a:spLocks noGrp="1"/>
          </p:cNvSpPr>
          <p:nvPr>
            <p:ph idx="1"/>
          </p:nvPr>
        </p:nvSpPr>
        <p:spPr>
          <a:xfrm>
            <a:off x="401836" y="1464573"/>
            <a:ext cx="8340329" cy="4786208"/>
          </a:xfrm>
        </p:spPr>
        <p:txBody>
          <a:bodyPr/>
          <a:lstStyle/>
          <a:p>
            <a:r>
              <a:rPr lang="en-US" dirty="0"/>
              <a:t>Let’s look at a classification example.</a:t>
            </a:r>
          </a:p>
          <a:p>
            <a:r>
              <a:rPr lang="en-US" dirty="0"/>
              <a:t>We want to define a linear boundary that is our best estimate of the regions where each class belongs.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Our linear separator is just a line in the XY plane; if a point is above it, we classify it as orange. If it’s below, we classify it as blue.</a:t>
            </a:r>
          </a:p>
        </p:txBody>
      </p:sp>
      <p:pic>
        <p:nvPicPr>
          <p:cNvPr id="4" name="Picture 3"/>
          <p:cNvPicPr>
            <a:picLocks noChangeAspect="1"/>
          </p:cNvPicPr>
          <p:nvPr/>
        </p:nvPicPr>
        <p:blipFill>
          <a:blip r:embed="rId2"/>
          <a:stretch>
            <a:fillRect/>
          </a:stretch>
        </p:blipFill>
        <p:spPr>
          <a:xfrm>
            <a:off x="2428875" y="2349016"/>
            <a:ext cx="3264321" cy="3089567"/>
          </a:xfrm>
          <a:prstGeom prst="rect">
            <a:avLst/>
          </a:prstGeom>
        </p:spPr>
      </p:pic>
      <p:sp>
        <p:nvSpPr>
          <p:cNvPr id="5" name="TextBox 4">
            <a:extLst>
              <a:ext uri="{FF2B5EF4-FFF2-40B4-BE49-F238E27FC236}">
                <a16:creationId xmlns:a16="http://schemas.microsoft.com/office/drawing/2014/main" id="{7A12750E-FE82-4DD0-92BE-AE26005B2E7B}"/>
              </a:ext>
            </a:extLst>
          </p:cNvPr>
          <p:cNvSpPr txBox="1"/>
          <p:nvPr/>
        </p:nvSpPr>
        <p:spPr>
          <a:xfrm>
            <a:off x="6001789" y="2344191"/>
            <a:ext cx="2740375" cy="2862322"/>
          </a:xfrm>
          <a:prstGeom prst="rect">
            <a:avLst/>
          </a:prstGeom>
          <a:noFill/>
        </p:spPr>
        <p:txBody>
          <a:bodyPr wrap="square" rtlCol="0">
            <a:spAutoFit/>
          </a:bodyPr>
          <a:lstStyle/>
          <a:p>
            <a:r>
              <a:rPr lang="en-US" dirty="0"/>
              <a:t>There are two parts here:</a:t>
            </a:r>
          </a:p>
          <a:p>
            <a:pPr marL="342900" indent="-342900">
              <a:buAutoNum type="arabicPeriod"/>
            </a:pPr>
            <a:r>
              <a:rPr lang="en-US" dirty="0"/>
              <a:t>The equation of the line separating the two classes is chosen usually to correctly classify </a:t>
            </a:r>
            <a:r>
              <a:rPr lang="en-US" b="1" dirty="0"/>
              <a:t>most </a:t>
            </a:r>
            <a:r>
              <a:rPr lang="en-US" dirty="0"/>
              <a:t>points.</a:t>
            </a:r>
          </a:p>
          <a:p>
            <a:pPr marL="342900" indent="-342900">
              <a:buAutoNum type="arabicPeriod"/>
            </a:pPr>
            <a:r>
              <a:rPr lang="en-US" dirty="0"/>
              <a:t>Misclassified points give some residual training error.</a:t>
            </a:r>
          </a:p>
        </p:txBody>
      </p:sp>
      <p:sp>
        <p:nvSpPr>
          <p:cNvPr id="6" name="TextBox 5">
            <a:extLst>
              <a:ext uri="{FF2B5EF4-FFF2-40B4-BE49-F238E27FC236}">
                <a16:creationId xmlns:a16="http://schemas.microsoft.com/office/drawing/2014/main" id="{9F447A59-B9DD-4119-94BA-B4F88E852860}"/>
              </a:ext>
            </a:extLst>
          </p:cNvPr>
          <p:cNvSpPr txBox="1"/>
          <p:nvPr/>
        </p:nvSpPr>
        <p:spPr>
          <a:xfrm>
            <a:off x="743309" y="3661261"/>
            <a:ext cx="1531270" cy="369332"/>
          </a:xfrm>
          <a:prstGeom prst="rect">
            <a:avLst/>
          </a:prstGeom>
          <a:noFill/>
          <a:ln>
            <a:solidFill>
              <a:schemeClr val="tx1"/>
            </a:solidFill>
          </a:ln>
        </p:spPr>
        <p:txBody>
          <a:bodyPr wrap="square" rtlCol="0">
            <a:spAutoFit/>
          </a:bodyPr>
          <a:lstStyle/>
          <a:p>
            <a:pPr algn="ctr"/>
            <a:r>
              <a:rPr lang="en-US" dirty="0"/>
              <a:t>Line Y=X+1</a:t>
            </a:r>
          </a:p>
        </p:txBody>
      </p:sp>
      <p:sp>
        <p:nvSpPr>
          <p:cNvPr id="7" name="TextBox 6">
            <a:extLst>
              <a:ext uri="{FF2B5EF4-FFF2-40B4-BE49-F238E27FC236}">
                <a16:creationId xmlns:a16="http://schemas.microsoft.com/office/drawing/2014/main" id="{5C209EF4-BBC7-4E23-BB75-6129F335EC7F}"/>
              </a:ext>
            </a:extLst>
          </p:cNvPr>
          <p:cNvSpPr txBox="1"/>
          <p:nvPr/>
        </p:nvSpPr>
        <p:spPr>
          <a:xfrm>
            <a:off x="1248938" y="2993946"/>
            <a:ext cx="1145128" cy="369332"/>
          </a:xfrm>
          <a:prstGeom prst="rect">
            <a:avLst/>
          </a:prstGeom>
          <a:solidFill>
            <a:schemeClr val="bg1">
              <a:lumMod val="85000"/>
            </a:schemeClr>
          </a:solidFill>
        </p:spPr>
        <p:txBody>
          <a:bodyPr wrap="square" rtlCol="0">
            <a:spAutoFit/>
          </a:bodyPr>
          <a:lstStyle/>
          <a:p>
            <a:r>
              <a:rPr lang="en-US" dirty="0"/>
              <a:t>Y </a:t>
            </a:r>
            <a:r>
              <a:rPr lang="en-US" b="1" dirty="0"/>
              <a:t>&gt; </a:t>
            </a:r>
            <a:r>
              <a:rPr lang="en-US" dirty="0"/>
              <a:t>X+1</a:t>
            </a:r>
          </a:p>
        </p:txBody>
      </p:sp>
      <p:sp>
        <p:nvSpPr>
          <p:cNvPr id="8" name="TextBox 7">
            <a:extLst>
              <a:ext uri="{FF2B5EF4-FFF2-40B4-BE49-F238E27FC236}">
                <a16:creationId xmlns:a16="http://schemas.microsoft.com/office/drawing/2014/main" id="{52E83DBA-DF08-4BEB-9C8C-398B9916902C}"/>
              </a:ext>
            </a:extLst>
          </p:cNvPr>
          <p:cNvSpPr txBox="1"/>
          <p:nvPr/>
        </p:nvSpPr>
        <p:spPr>
          <a:xfrm>
            <a:off x="1248938" y="4546818"/>
            <a:ext cx="1179937" cy="369332"/>
          </a:xfrm>
          <a:prstGeom prst="rect">
            <a:avLst/>
          </a:prstGeom>
          <a:solidFill>
            <a:schemeClr val="bg1">
              <a:lumMod val="85000"/>
            </a:schemeClr>
          </a:solidFill>
        </p:spPr>
        <p:txBody>
          <a:bodyPr wrap="square" rtlCol="0">
            <a:spAutoFit/>
          </a:bodyPr>
          <a:lstStyle/>
          <a:p>
            <a:r>
              <a:rPr lang="en-US" dirty="0"/>
              <a:t>Y </a:t>
            </a:r>
            <a:r>
              <a:rPr lang="en-US" b="1" dirty="0"/>
              <a:t>&lt; </a:t>
            </a:r>
            <a:r>
              <a:rPr lang="en-US" dirty="0"/>
              <a:t>X+1</a:t>
            </a:r>
          </a:p>
        </p:txBody>
      </p:sp>
      <p:cxnSp>
        <p:nvCxnSpPr>
          <p:cNvPr id="15" name="Straight Arrow Connector 14">
            <a:extLst>
              <a:ext uri="{FF2B5EF4-FFF2-40B4-BE49-F238E27FC236}">
                <a16:creationId xmlns:a16="http://schemas.microsoft.com/office/drawing/2014/main" id="{35EC7D48-32FB-49CD-9620-D19EF851EAD3}"/>
              </a:ext>
            </a:extLst>
          </p:cNvPr>
          <p:cNvCxnSpPr>
            <a:cxnSpLocks/>
          </p:cNvCxnSpPr>
          <p:nvPr/>
        </p:nvCxnSpPr>
        <p:spPr bwMode="auto">
          <a:xfrm flipV="1">
            <a:off x="1148576" y="3959015"/>
            <a:ext cx="1418059" cy="229352"/>
          </a:xfrm>
          <a:prstGeom prst="straightConnector1">
            <a:avLst/>
          </a:prstGeom>
          <a:solidFill>
            <a:srgbClr val="BFBFBF"/>
          </a:solidFill>
          <a:ln w="76200" cap="flat" cmpd="sng" algn="ctr">
            <a:solidFill>
              <a:srgbClr val="FF33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14280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in Higher Dimensions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 line in 2-D, the equation is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US" dirty="0"/>
                  <a:t> with two parameters.</a:t>
                </a:r>
              </a:p>
              <a:p>
                <a:r>
                  <a:rPr lang="en-US" dirty="0"/>
                  <a:t>In 3-D the linear separator would be a plane with equation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US" dirty="0"/>
                  <a:t> and three parameters. </a:t>
                </a:r>
              </a:p>
              <a:p>
                <a:r>
                  <a:rPr lang="en-US" dirty="0"/>
                  <a:t>In N-D the general linear separator is called a hyperplane.</a:t>
                </a:r>
              </a:p>
              <a:p>
                <a:r>
                  <a:rPr lang="en-US" dirty="0"/>
                  <a:t>For a N-D hyperplane, the equation is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𝑁</m:t>
                        </m:r>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US" dirty="0"/>
                  <a:t>.</a:t>
                </a:r>
              </a:p>
              <a:p>
                <a:r>
                  <a:rPr lang="en-US" dirty="0"/>
                  <a:t>N parameters </a:t>
                </a:r>
                <a14:m>
                  <m:oMath xmlns:m="http://schemas.openxmlformats.org/officeDocument/2006/math">
                    <m:r>
                      <a:rPr lang="en-US" b="1" i="1" smtClean="0">
                        <a:latin typeface="Cambria Math" panose="02040503050406030204" pitchFamily="18" charset="0"/>
                      </a:rPr>
                      <m:t>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50" t="-5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A732A23-7632-4141-A34E-8026035ADE68}"/>
              </a:ext>
            </a:extLst>
          </p:cNvPr>
          <p:cNvPicPr>
            <a:picLocks noChangeAspect="1"/>
          </p:cNvPicPr>
          <p:nvPr/>
        </p:nvPicPr>
        <p:blipFill rotWithShape="1">
          <a:blip r:embed="rId3">
            <a:extLst>
              <a:ext uri="{28A0092B-C50C-407E-A947-70E740481C1C}">
                <a14:useLocalDpi xmlns:a14="http://schemas.microsoft.com/office/drawing/2010/main" val="0"/>
              </a:ext>
            </a:extLst>
          </a:blip>
          <a:srcRect l="6442" t="20553" r="4765" b="4710"/>
          <a:stretch/>
        </p:blipFill>
        <p:spPr>
          <a:xfrm>
            <a:off x="1551189" y="3429000"/>
            <a:ext cx="5319131" cy="3345367"/>
          </a:xfrm>
          <a:prstGeom prst="rect">
            <a:avLst/>
          </a:prstGeom>
        </p:spPr>
      </p:pic>
      <p:sp>
        <p:nvSpPr>
          <p:cNvPr id="6" name="TextBox 5">
            <a:extLst>
              <a:ext uri="{FF2B5EF4-FFF2-40B4-BE49-F238E27FC236}">
                <a16:creationId xmlns:a16="http://schemas.microsoft.com/office/drawing/2014/main" id="{F44B9B72-F05F-4F4D-8F9C-E31248FBAE8F}"/>
              </a:ext>
            </a:extLst>
          </p:cNvPr>
          <p:cNvSpPr txBox="1"/>
          <p:nvPr/>
        </p:nvSpPr>
        <p:spPr>
          <a:xfrm>
            <a:off x="6999087" y="4154312"/>
            <a:ext cx="1614311" cy="1384995"/>
          </a:xfrm>
          <a:prstGeom prst="rect">
            <a:avLst/>
          </a:prstGeom>
          <a:noFill/>
        </p:spPr>
        <p:txBody>
          <a:bodyPr wrap="square" rtlCol="0">
            <a:spAutoFit/>
          </a:bodyPr>
          <a:lstStyle/>
          <a:p>
            <a:r>
              <a:rPr lang="en-US" sz="1400" dirty="0"/>
              <a:t>Fig: A linear boundary in three dimensions separating two classes, </a:t>
            </a:r>
            <a:r>
              <a:rPr lang="en-US" sz="1400" b="1" dirty="0">
                <a:solidFill>
                  <a:srgbClr val="FF0000"/>
                </a:solidFill>
              </a:rPr>
              <a:t>red</a:t>
            </a:r>
            <a:r>
              <a:rPr lang="en-US" sz="1400" dirty="0"/>
              <a:t> and </a:t>
            </a:r>
            <a:r>
              <a:rPr lang="en-US" sz="1400" b="1" dirty="0"/>
              <a:t>black</a:t>
            </a:r>
            <a:r>
              <a:rPr lang="en-US" sz="1400" dirty="0"/>
              <a:t>.</a:t>
            </a:r>
          </a:p>
        </p:txBody>
      </p:sp>
    </p:spTree>
    <p:extLst>
      <p:ext uri="{BB962C8B-B14F-4D97-AF65-F5344CB8AC3E}">
        <p14:creationId xmlns:p14="http://schemas.microsoft.com/office/powerpoint/2010/main" val="127709515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to choose parameters </a:t>
                </a:r>
                <a14:m>
                  <m:oMath xmlns:m="http://schemas.openxmlformats.org/officeDocument/2006/math">
                    <m:r>
                      <a:rPr lang="en-US" b="1" i="1" smtClean="0">
                        <a:latin typeface="Cambria Math" panose="02040503050406030204" pitchFamily="18" charset="0"/>
                      </a:rPr>
                      <m:t>𝜷</m:t>
                    </m:r>
                  </m:oMath>
                </a14:m>
                <a:endParaRPr lang="en-US"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120" b="-18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C80108D-E79C-4CBE-89C3-4F394875F32B}"/>
                  </a:ext>
                </a:extLst>
              </p:cNvPr>
              <p:cNvSpPr>
                <a:spLocks noGrp="1"/>
              </p:cNvSpPr>
              <p:nvPr>
                <p:ph idx="1"/>
              </p:nvPr>
            </p:nvSpPr>
            <p:spPr>
              <a:xfrm>
                <a:off x="401836" y="1596877"/>
                <a:ext cx="8340329" cy="4616648"/>
              </a:xfrm>
            </p:spPr>
            <p:txBody>
              <a:bodyPr/>
              <a:lstStyle/>
              <a:p>
                <a:r>
                  <a:rPr lang="en-US" dirty="0"/>
                  <a:t>The parameters </a:t>
                </a:r>
                <a:r>
                  <a:rPr lang="el-GR" dirty="0">
                    <a:cs typeface="Times New Roman" panose="02020603050405020304" pitchFamily="18" charset="0"/>
                  </a:rPr>
                  <a:t>β</a:t>
                </a:r>
                <a:r>
                  <a:rPr lang="en-US" dirty="0"/>
                  <a:t> affect the orientation of the line (or hyperplane in general). </a:t>
                </a:r>
              </a:p>
              <a:p>
                <a:r>
                  <a:rPr lang="en-US" dirty="0"/>
                  <a:t>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can be chosen in many ways. </a:t>
                </a:r>
              </a:p>
              <a:p>
                <a:pPr lvl="1"/>
                <a:r>
                  <a:rPr lang="en-US" dirty="0"/>
                  <a:t>For example, by minimizing the Residual Sum of Squares (RSS) like in regression. This is usually a bad approach.</a:t>
                </a:r>
              </a:p>
              <a:p>
                <a:pPr lvl="1"/>
                <a:r>
                  <a:rPr lang="en-US" dirty="0"/>
                  <a:t>Instead of distance, use a 0 to 1 scale of probability based upon the residue and maximize the probability of observing the class labeled data. This is called logistic regression. </a:t>
                </a:r>
              </a:p>
              <a:p>
                <a:pPr lvl="1"/>
                <a:r>
                  <a:rPr lang="en-US" dirty="0"/>
                  <a:t>Maximizing the separating margin between the two classes. This is called Support Vector Machines ( we’ll discuss this later).</a:t>
                </a:r>
              </a:p>
              <a:p>
                <a:pPr lvl="1"/>
                <a:r>
                  <a:rPr lang="en-US" dirty="0"/>
                  <a:t>Some others…</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EC80108D-E79C-4CBE-89C3-4F394875F32B}"/>
                  </a:ext>
                </a:extLst>
              </p:cNvPr>
              <p:cNvSpPr>
                <a:spLocks noGrp="1" noRot="1" noChangeAspect="1" noMove="1" noResize="1" noEditPoints="1" noAdjustHandles="1" noChangeArrowheads="1" noChangeShapeType="1" noTextEdit="1"/>
              </p:cNvSpPr>
              <p:nvPr>
                <p:ph idx="1"/>
              </p:nvPr>
            </p:nvSpPr>
            <p:spPr>
              <a:xfrm>
                <a:off x="401836" y="1596877"/>
                <a:ext cx="8340329" cy="4616648"/>
              </a:xfrm>
              <a:blipFill>
                <a:blip r:embed="rId3"/>
                <a:stretch>
                  <a:fillRect l="-950" t="-528" r="-1681"/>
                </a:stretch>
              </a:blipFill>
            </p:spPr>
            <p:txBody>
              <a:bodyPr/>
              <a:lstStyle/>
              <a:p>
                <a:r>
                  <a:rPr lang="en-US">
                    <a:noFill/>
                  </a:rPr>
                  <a:t> </a:t>
                </a:r>
              </a:p>
            </p:txBody>
          </p:sp>
        </mc:Fallback>
      </mc:AlternateContent>
    </p:spTree>
    <p:extLst>
      <p:ext uri="{BB962C8B-B14F-4D97-AF65-F5344CB8AC3E}">
        <p14:creationId xmlns:p14="http://schemas.microsoft.com/office/powerpoint/2010/main" val="346333999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6AA6-13F0-4C22-AAFD-9975B85AFA04}"/>
              </a:ext>
            </a:extLst>
          </p:cNvPr>
          <p:cNvSpPr>
            <a:spLocks noGrp="1"/>
          </p:cNvSpPr>
          <p:nvPr>
            <p:ph type="title"/>
          </p:nvPr>
        </p:nvSpPr>
        <p:spPr/>
        <p:txBody>
          <a:bodyPr/>
          <a:lstStyle/>
          <a:p>
            <a:r>
              <a:rPr lang="en-US" dirty="0"/>
              <a:t>Non-linear classification methods</a:t>
            </a:r>
          </a:p>
        </p:txBody>
      </p:sp>
      <p:sp>
        <p:nvSpPr>
          <p:cNvPr id="3" name="Content Placeholder 2">
            <a:extLst>
              <a:ext uri="{FF2B5EF4-FFF2-40B4-BE49-F238E27FC236}">
                <a16:creationId xmlns:a16="http://schemas.microsoft.com/office/drawing/2014/main" id="{FF476B3A-B669-4CD5-96FE-09F3673A2878}"/>
              </a:ext>
            </a:extLst>
          </p:cNvPr>
          <p:cNvSpPr>
            <a:spLocks noGrp="1"/>
          </p:cNvSpPr>
          <p:nvPr>
            <p:ph idx="1"/>
          </p:nvPr>
        </p:nvSpPr>
        <p:spPr/>
        <p:txBody>
          <a:bodyPr/>
          <a:lstStyle/>
          <a:p>
            <a:r>
              <a:rPr lang="en-US" sz="2000" dirty="0"/>
              <a:t>Sometimes linear classifiers do not give good enough accuracy.</a:t>
            </a:r>
          </a:p>
          <a:p>
            <a:r>
              <a:rPr lang="en-US" sz="2000" dirty="0"/>
              <a:t>We have many non-linear classifiers that we can resort to. Out of the infinitely many non-linear classifiers you can make, the following are especially popular</a:t>
            </a:r>
          </a:p>
          <a:p>
            <a:pPr lvl="1"/>
            <a:r>
              <a:rPr lang="en-US" sz="2000" dirty="0"/>
              <a:t>Kernel methods (kernel SVM, kernel Principal Component Analysis)</a:t>
            </a:r>
          </a:p>
          <a:p>
            <a:pPr lvl="1"/>
            <a:r>
              <a:rPr lang="en-US" sz="2000" dirty="0"/>
              <a:t>Nearest neighbor method (we will study this)</a:t>
            </a:r>
          </a:p>
          <a:p>
            <a:pPr lvl="1"/>
            <a:r>
              <a:rPr lang="en-US" sz="2000" dirty="0"/>
              <a:t>Decision tree</a:t>
            </a:r>
          </a:p>
          <a:p>
            <a:pPr lvl="1"/>
            <a:r>
              <a:rPr lang="en-US" sz="2000" dirty="0"/>
              <a:t>Neural networks</a:t>
            </a:r>
          </a:p>
        </p:txBody>
      </p:sp>
      <p:pic>
        <p:nvPicPr>
          <p:cNvPr id="5" name="Picture 4">
            <a:extLst>
              <a:ext uri="{FF2B5EF4-FFF2-40B4-BE49-F238E27FC236}">
                <a16:creationId xmlns:a16="http://schemas.microsoft.com/office/drawing/2014/main" id="{00C92653-6D1E-4524-8880-CFF5EE411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511" y="4193226"/>
            <a:ext cx="4876800" cy="2219325"/>
          </a:xfrm>
          <a:prstGeom prst="rect">
            <a:avLst/>
          </a:prstGeom>
        </p:spPr>
      </p:pic>
      <p:sp>
        <p:nvSpPr>
          <p:cNvPr id="6" name="TextBox 5">
            <a:extLst>
              <a:ext uri="{FF2B5EF4-FFF2-40B4-BE49-F238E27FC236}">
                <a16:creationId xmlns:a16="http://schemas.microsoft.com/office/drawing/2014/main" id="{83D647F9-19B4-4687-8667-16BFB29A5792}"/>
              </a:ext>
            </a:extLst>
          </p:cNvPr>
          <p:cNvSpPr txBox="1"/>
          <p:nvPr/>
        </p:nvSpPr>
        <p:spPr>
          <a:xfrm>
            <a:off x="6886222" y="4193226"/>
            <a:ext cx="1855942" cy="1384995"/>
          </a:xfrm>
          <a:prstGeom prst="rect">
            <a:avLst/>
          </a:prstGeom>
          <a:noFill/>
        </p:spPr>
        <p:txBody>
          <a:bodyPr wrap="square" rtlCol="0">
            <a:spAutoFit/>
          </a:bodyPr>
          <a:lstStyle/>
          <a:p>
            <a:r>
              <a:rPr lang="en-US" sz="1400" dirty="0"/>
              <a:t>Fig: Kernel trick of transforming non-linear boundary into a linear boundary in a higher dimensional space.</a:t>
            </a:r>
          </a:p>
        </p:txBody>
      </p:sp>
      <p:sp>
        <p:nvSpPr>
          <p:cNvPr id="7" name="TextBox 6">
            <a:extLst>
              <a:ext uri="{FF2B5EF4-FFF2-40B4-BE49-F238E27FC236}">
                <a16:creationId xmlns:a16="http://schemas.microsoft.com/office/drawing/2014/main" id="{29E35263-4734-4761-BD8D-41EB0FAD581C}"/>
              </a:ext>
            </a:extLst>
          </p:cNvPr>
          <p:cNvSpPr txBox="1"/>
          <p:nvPr/>
        </p:nvSpPr>
        <p:spPr>
          <a:xfrm>
            <a:off x="3310359" y="6471939"/>
            <a:ext cx="1628972" cy="307777"/>
          </a:xfrm>
          <a:prstGeom prst="rect">
            <a:avLst/>
          </a:prstGeom>
          <a:noFill/>
        </p:spPr>
        <p:txBody>
          <a:bodyPr wrap="none" rtlCol="0">
            <a:spAutoFit/>
          </a:bodyPr>
          <a:lstStyle/>
          <a:p>
            <a:r>
              <a:rPr lang="en-US" sz="1400" dirty="0"/>
              <a:t>Source: Wikipedia</a:t>
            </a:r>
          </a:p>
        </p:txBody>
      </p:sp>
    </p:spTree>
    <p:extLst>
      <p:ext uri="{BB962C8B-B14F-4D97-AF65-F5344CB8AC3E}">
        <p14:creationId xmlns:p14="http://schemas.microsoft.com/office/powerpoint/2010/main" val="316891287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methods for Classification</a:t>
            </a:r>
          </a:p>
        </p:txBody>
      </p:sp>
      <p:sp>
        <p:nvSpPr>
          <p:cNvPr id="3" name="Content Placeholder 2"/>
          <p:cNvSpPr>
            <a:spLocks noGrp="1"/>
          </p:cNvSpPr>
          <p:nvPr>
            <p:ph idx="1"/>
          </p:nvPr>
        </p:nvSpPr>
        <p:spPr/>
        <p:txBody>
          <a:bodyPr/>
          <a:lstStyle/>
          <a:p>
            <a:r>
              <a:rPr lang="en-US" dirty="0"/>
              <a:t>Let’s go back to our orange/blue classification.</a:t>
            </a:r>
          </a:p>
          <a:p>
            <a:endParaRPr lang="en-US" dirty="0"/>
          </a:p>
          <a:p>
            <a:r>
              <a:rPr lang="en-US" dirty="0"/>
              <a:t>What if we drop the whole “linear” condition for our model?</a:t>
            </a:r>
          </a:p>
          <a:p>
            <a:endParaRPr lang="en-US" dirty="0"/>
          </a:p>
          <a:p>
            <a:r>
              <a:rPr lang="en-US" dirty="0"/>
              <a:t>We can try to predict class of a point based on the class of points that lie “near” it. </a:t>
            </a:r>
          </a:p>
          <a:p>
            <a:endParaRPr lang="en-US" dirty="0"/>
          </a:p>
          <a:p>
            <a:r>
              <a:rPr lang="en-US" dirty="0"/>
              <a:t>This technique is called the </a:t>
            </a:r>
            <a:r>
              <a:rPr lang="en-US" b="1" dirty="0"/>
              <a:t>nearest neighbors.</a:t>
            </a:r>
          </a:p>
          <a:p>
            <a:endParaRPr lang="en-US" b="1" dirty="0"/>
          </a:p>
          <a:p>
            <a:r>
              <a:rPr lang="en-US" dirty="0"/>
              <a:t>Let’s say for a new point P, we pick the k nearest neighbors, and take the majority vote for the class label. </a:t>
            </a:r>
          </a:p>
          <a:p>
            <a:endParaRPr lang="en-US" dirty="0">
              <a:solidFill>
                <a:srgbClr val="FF0000"/>
              </a:solidFill>
            </a:endParaRPr>
          </a:p>
          <a:p>
            <a:r>
              <a:rPr lang="en-US" dirty="0"/>
              <a:t>If majority neighbors belong to Class 0, then a new point is classified to Class 0, and vice-versa.</a:t>
            </a:r>
          </a:p>
          <a:p>
            <a:endParaRPr lang="en-US" b="1" dirty="0"/>
          </a:p>
        </p:txBody>
      </p:sp>
    </p:spTree>
    <p:extLst>
      <p:ext uri="{BB962C8B-B14F-4D97-AF65-F5344CB8AC3E}">
        <p14:creationId xmlns:p14="http://schemas.microsoft.com/office/powerpoint/2010/main" val="37503888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3" name="Content Placeholder 2"/>
          <p:cNvSpPr>
            <a:spLocks noGrp="1"/>
          </p:cNvSpPr>
          <p:nvPr>
            <p:ph idx="1"/>
          </p:nvPr>
        </p:nvSpPr>
        <p:spPr/>
        <p:txBody>
          <a:bodyPr/>
          <a:lstStyle/>
          <a:p>
            <a:r>
              <a:rPr lang="en-US" dirty="0"/>
              <a:t>Example: For every bit of area in the square, we evaluate what is the class of majority of my k=15 neighbors?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Decision boundary is not a nice line anymore, it’s a squiggly border. Expected?</a:t>
            </a:r>
          </a:p>
          <a:p>
            <a:endParaRPr lang="en-US" dirty="0"/>
          </a:p>
          <a:p>
            <a:r>
              <a:rPr lang="en-US" dirty="0"/>
              <a:t>How many points from the training set are misclassified compared to linear prediction?</a:t>
            </a:r>
          </a:p>
          <a:p>
            <a:endParaRPr lang="en-US" dirty="0"/>
          </a:p>
        </p:txBody>
      </p:sp>
      <p:pic>
        <p:nvPicPr>
          <p:cNvPr id="5" name="Picture 4"/>
          <p:cNvPicPr>
            <a:picLocks noChangeAspect="1"/>
          </p:cNvPicPr>
          <p:nvPr/>
        </p:nvPicPr>
        <p:blipFill>
          <a:blip r:embed="rId2"/>
          <a:stretch>
            <a:fillRect/>
          </a:stretch>
        </p:blipFill>
        <p:spPr>
          <a:xfrm>
            <a:off x="3951112" y="2015137"/>
            <a:ext cx="3352799" cy="3294683"/>
          </a:xfrm>
          <a:prstGeom prst="rect">
            <a:avLst/>
          </a:prstGeom>
        </p:spPr>
      </p:pic>
    </p:spTree>
    <p:extLst>
      <p:ext uri="{BB962C8B-B14F-4D97-AF65-F5344CB8AC3E}">
        <p14:creationId xmlns:p14="http://schemas.microsoft.com/office/powerpoint/2010/main" val="86002678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Let’s say we look at only one closest neighbor for decision. </a:t>
            </a:r>
          </a:p>
          <a:p>
            <a:endParaRPr lang="en-US" dirty="0"/>
          </a:p>
          <a:p>
            <a:r>
              <a:rPr lang="en-US" dirty="0"/>
              <a:t>What does this mean? Well, each point is the same color as the nearest training point.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How much misclassification of training data is there? </a:t>
            </a:r>
          </a:p>
          <a:p>
            <a:r>
              <a:rPr lang="en-US" dirty="0"/>
              <a:t>Will this scheme cause a problem if used?</a:t>
            </a:r>
          </a:p>
        </p:txBody>
      </p:sp>
      <p:pic>
        <p:nvPicPr>
          <p:cNvPr id="4" name="Picture 3"/>
          <p:cNvPicPr>
            <a:picLocks noChangeAspect="1"/>
          </p:cNvPicPr>
          <p:nvPr/>
        </p:nvPicPr>
        <p:blipFill>
          <a:blip r:embed="rId2"/>
          <a:stretch>
            <a:fillRect/>
          </a:stretch>
        </p:blipFill>
        <p:spPr>
          <a:xfrm>
            <a:off x="3510845" y="2471542"/>
            <a:ext cx="3578578" cy="3462630"/>
          </a:xfrm>
          <a:prstGeom prst="rect">
            <a:avLst/>
          </a:prstGeom>
        </p:spPr>
      </p:pic>
      <p:sp>
        <p:nvSpPr>
          <p:cNvPr id="2" name="Title 1"/>
          <p:cNvSpPr>
            <a:spLocks noGrp="1"/>
          </p:cNvSpPr>
          <p:nvPr>
            <p:ph type="title"/>
          </p:nvPr>
        </p:nvSpPr>
        <p:spPr/>
        <p:txBody>
          <a:bodyPr/>
          <a:lstStyle/>
          <a:p>
            <a:r>
              <a:rPr lang="en-US" dirty="0"/>
              <a:t>K-Nearest Neighbors</a:t>
            </a:r>
          </a:p>
        </p:txBody>
      </p:sp>
    </p:spTree>
    <p:extLst>
      <p:ext uri="{BB962C8B-B14F-4D97-AF65-F5344CB8AC3E}">
        <p14:creationId xmlns:p14="http://schemas.microsoft.com/office/powerpoint/2010/main" val="312414107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versus nearest neighbors	</a:t>
            </a:r>
          </a:p>
        </p:txBody>
      </p:sp>
      <p:sp>
        <p:nvSpPr>
          <p:cNvPr id="3" name="Content Placeholder 2"/>
          <p:cNvSpPr>
            <a:spLocks noGrp="1"/>
          </p:cNvSpPr>
          <p:nvPr>
            <p:ph idx="1"/>
          </p:nvPr>
        </p:nvSpPr>
        <p:spPr/>
        <p:txBody>
          <a:bodyPr/>
          <a:lstStyle/>
          <a:p>
            <a:r>
              <a:rPr lang="en-US" dirty="0"/>
              <a:t>So what’s the difference between these two approaches?</a:t>
            </a:r>
          </a:p>
          <a:p>
            <a:endParaRPr lang="en-US" dirty="0"/>
          </a:p>
          <a:p>
            <a:pPr lvl="1"/>
            <a:r>
              <a:rPr lang="en-US" dirty="0"/>
              <a:t>Linear makes many assumptions about problem structure (linearity!)</a:t>
            </a:r>
          </a:p>
          <a:p>
            <a:pPr lvl="1"/>
            <a:r>
              <a:rPr lang="en-US" dirty="0"/>
              <a:t>But it’s stable – remember our simple decision boundary</a:t>
            </a:r>
          </a:p>
          <a:p>
            <a:pPr lvl="1"/>
            <a:endParaRPr lang="en-US" dirty="0"/>
          </a:p>
          <a:p>
            <a:pPr lvl="1"/>
            <a:r>
              <a:rPr lang="en-US" dirty="0"/>
              <a:t>K-nearest neighbors doesn’t have strict assumptions about the problem</a:t>
            </a:r>
          </a:p>
          <a:p>
            <a:pPr lvl="1"/>
            <a:r>
              <a:rPr lang="en-US" dirty="0"/>
              <a:t>Very unstable predictions though!</a:t>
            </a:r>
          </a:p>
          <a:p>
            <a:pPr lvl="1"/>
            <a:endParaRPr lang="en-US" dirty="0"/>
          </a:p>
          <a:p>
            <a:r>
              <a:rPr lang="en-US" dirty="0"/>
              <a:t>In general, we have to figure out something about the problem before we know which ML algorithm is appropriate.</a:t>
            </a:r>
          </a:p>
          <a:p>
            <a:endParaRPr lang="en-US" dirty="0"/>
          </a:p>
          <a:p>
            <a:r>
              <a:rPr lang="en-US" dirty="0"/>
              <a:t>These two algorithms are very fundamental, but there are tons of others also.</a:t>
            </a:r>
          </a:p>
        </p:txBody>
      </p:sp>
    </p:spTree>
    <p:extLst>
      <p:ext uri="{BB962C8B-B14F-4D97-AF65-F5344CB8AC3E}">
        <p14:creationId xmlns:p14="http://schemas.microsoft.com/office/powerpoint/2010/main" val="6901872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C914-7489-4013-BB0C-83BBF06D8C0A}"/>
              </a:ext>
            </a:extLst>
          </p:cNvPr>
          <p:cNvSpPr>
            <a:spLocks noGrp="1"/>
          </p:cNvSpPr>
          <p:nvPr>
            <p:ph type="title"/>
          </p:nvPr>
        </p:nvSpPr>
        <p:spPr/>
        <p:txBody>
          <a:bodyPr/>
          <a:lstStyle/>
          <a:p>
            <a:r>
              <a:rPr lang="en-US" dirty="0"/>
              <a:t>Support Vector Machines</a:t>
            </a:r>
          </a:p>
        </p:txBody>
      </p:sp>
      <p:grpSp>
        <p:nvGrpSpPr>
          <p:cNvPr id="22" name="Canvas 44">
            <a:extLst>
              <a:ext uri="{FF2B5EF4-FFF2-40B4-BE49-F238E27FC236}">
                <a16:creationId xmlns:a16="http://schemas.microsoft.com/office/drawing/2014/main" id="{DCD79BC6-B9CF-4BD7-B2C5-56D1AFE6BC4B}"/>
              </a:ext>
            </a:extLst>
          </p:cNvPr>
          <p:cNvGrpSpPr/>
          <p:nvPr/>
        </p:nvGrpSpPr>
        <p:grpSpPr>
          <a:xfrm>
            <a:off x="401836" y="1756154"/>
            <a:ext cx="2251710" cy="1918335"/>
            <a:chOff x="0" y="0"/>
            <a:chExt cx="2251710" cy="1918335"/>
          </a:xfrm>
        </p:grpSpPr>
        <p:sp>
          <p:nvSpPr>
            <p:cNvPr id="23" name="Rectangle 22">
              <a:extLst>
                <a:ext uri="{FF2B5EF4-FFF2-40B4-BE49-F238E27FC236}">
                  <a16:creationId xmlns:a16="http://schemas.microsoft.com/office/drawing/2014/main" id="{16AB22B2-285F-4727-B98B-34625FCDDE58}"/>
                </a:ext>
              </a:extLst>
            </p:cNvPr>
            <p:cNvSpPr/>
            <p:nvPr/>
          </p:nvSpPr>
          <p:spPr>
            <a:xfrm>
              <a:off x="0" y="0"/>
              <a:ext cx="2251710" cy="1918335"/>
            </a:xfrm>
            <a:prstGeom prst="rect">
              <a:avLst/>
            </a:prstGeom>
            <a:ln>
              <a:solidFill>
                <a:schemeClr val="tx1"/>
              </a:solidFill>
            </a:ln>
          </p:spPr>
        </p:sp>
        <p:sp>
          <p:nvSpPr>
            <p:cNvPr id="24" name="Multiplication Sign 23">
              <a:extLst>
                <a:ext uri="{FF2B5EF4-FFF2-40B4-BE49-F238E27FC236}">
                  <a16:creationId xmlns:a16="http://schemas.microsoft.com/office/drawing/2014/main" id="{144FC7FA-501E-4365-B60B-4DDAF883CF78}"/>
                </a:ext>
              </a:extLst>
            </p:cNvPr>
            <p:cNvSpPr/>
            <p:nvPr/>
          </p:nvSpPr>
          <p:spPr>
            <a:xfrm>
              <a:off x="95324" y="1000727"/>
              <a:ext cx="97822" cy="15454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Multiplication Sign 24">
              <a:extLst>
                <a:ext uri="{FF2B5EF4-FFF2-40B4-BE49-F238E27FC236}">
                  <a16:creationId xmlns:a16="http://schemas.microsoft.com/office/drawing/2014/main" id="{CCBC3285-04DB-473F-974D-2909FB9162B5}"/>
                </a:ext>
              </a:extLst>
            </p:cNvPr>
            <p:cNvSpPr/>
            <p:nvPr/>
          </p:nvSpPr>
          <p:spPr>
            <a:xfrm>
              <a:off x="18976" y="465949"/>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Multiplication Sign 25">
              <a:extLst>
                <a:ext uri="{FF2B5EF4-FFF2-40B4-BE49-F238E27FC236}">
                  <a16:creationId xmlns:a16="http://schemas.microsoft.com/office/drawing/2014/main" id="{E23C1DFB-1AB3-4C53-95F0-22466EDDBB43}"/>
                </a:ext>
              </a:extLst>
            </p:cNvPr>
            <p:cNvSpPr/>
            <p:nvPr/>
          </p:nvSpPr>
          <p:spPr>
            <a:xfrm>
              <a:off x="875421" y="1290198"/>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Oval 26">
              <a:extLst>
                <a:ext uri="{FF2B5EF4-FFF2-40B4-BE49-F238E27FC236}">
                  <a16:creationId xmlns:a16="http://schemas.microsoft.com/office/drawing/2014/main" id="{420DCC8F-9685-4959-ACC1-20B575B42B8F}"/>
                </a:ext>
              </a:extLst>
            </p:cNvPr>
            <p:cNvSpPr/>
            <p:nvPr/>
          </p:nvSpPr>
          <p:spPr>
            <a:xfrm>
              <a:off x="1487472" y="343904"/>
              <a:ext cx="96592" cy="10947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Oval 27">
              <a:extLst>
                <a:ext uri="{FF2B5EF4-FFF2-40B4-BE49-F238E27FC236}">
                  <a16:creationId xmlns:a16="http://schemas.microsoft.com/office/drawing/2014/main" id="{C7090D9F-BF2A-475D-8FE4-BDB8AC73E0C7}"/>
                </a:ext>
              </a:extLst>
            </p:cNvPr>
            <p:cNvSpPr/>
            <p:nvPr/>
          </p:nvSpPr>
          <p:spPr>
            <a:xfrm>
              <a:off x="1860656" y="1064817"/>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Oval 28">
              <a:extLst>
                <a:ext uri="{FF2B5EF4-FFF2-40B4-BE49-F238E27FC236}">
                  <a16:creationId xmlns:a16="http://schemas.microsoft.com/office/drawing/2014/main" id="{B3EB8C00-A4A6-4A1D-8E3D-B0450CB34BC4}"/>
                </a:ext>
              </a:extLst>
            </p:cNvPr>
            <p:cNvSpPr/>
            <p:nvPr/>
          </p:nvSpPr>
          <p:spPr>
            <a:xfrm>
              <a:off x="2131645" y="530344"/>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0" name="Straight Connector 29">
              <a:extLst>
                <a:ext uri="{FF2B5EF4-FFF2-40B4-BE49-F238E27FC236}">
                  <a16:creationId xmlns:a16="http://schemas.microsoft.com/office/drawing/2014/main" id="{0F02A0C9-B5D0-4468-85C8-AE20BD8CF84E}"/>
                </a:ext>
              </a:extLst>
            </p:cNvPr>
            <p:cNvCxnSpPr/>
            <p:nvPr/>
          </p:nvCxnSpPr>
          <p:spPr>
            <a:xfrm flipH="1">
              <a:off x="927241" y="79887"/>
              <a:ext cx="605307" cy="1803043"/>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grpSp>
        <p:nvGrpSpPr>
          <p:cNvPr id="31" name="Canvas 52">
            <a:extLst>
              <a:ext uri="{FF2B5EF4-FFF2-40B4-BE49-F238E27FC236}">
                <a16:creationId xmlns:a16="http://schemas.microsoft.com/office/drawing/2014/main" id="{3F305C80-C4CC-4812-AC2A-4A27749164CF}"/>
              </a:ext>
            </a:extLst>
          </p:cNvPr>
          <p:cNvGrpSpPr/>
          <p:nvPr/>
        </p:nvGrpSpPr>
        <p:grpSpPr>
          <a:xfrm>
            <a:off x="3252643" y="1756153"/>
            <a:ext cx="2251710" cy="1918335"/>
            <a:chOff x="0" y="0"/>
            <a:chExt cx="2251710" cy="1918335"/>
          </a:xfrm>
        </p:grpSpPr>
        <p:sp>
          <p:nvSpPr>
            <p:cNvPr id="32" name="Rectangle 31">
              <a:extLst>
                <a:ext uri="{FF2B5EF4-FFF2-40B4-BE49-F238E27FC236}">
                  <a16:creationId xmlns:a16="http://schemas.microsoft.com/office/drawing/2014/main" id="{3E76EB88-5283-4F53-BD12-0AECE1D5AE5C}"/>
                </a:ext>
              </a:extLst>
            </p:cNvPr>
            <p:cNvSpPr/>
            <p:nvPr/>
          </p:nvSpPr>
          <p:spPr>
            <a:xfrm>
              <a:off x="0" y="0"/>
              <a:ext cx="2251710" cy="1918335"/>
            </a:xfrm>
            <a:prstGeom prst="rect">
              <a:avLst/>
            </a:prstGeom>
            <a:ln>
              <a:solidFill>
                <a:schemeClr val="tx1"/>
              </a:solidFill>
            </a:ln>
          </p:spPr>
        </p:sp>
        <p:sp>
          <p:nvSpPr>
            <p:cNvPr id="33" name="Multiplication Sign 32">
              <a:extLst>
                <a:ext uri="{FF2B5EF4-FFF2-40B4-BE49-F238E27FC236}">
                  <a16:creationId xmlns:a16="http://schemas.microsoft.com/office/drawing/2014/main" id="{A3191734-97CC-470B-8AF0-5EF710008FA3}"/>
                </a:ext>
              </a:extLst>
            </p:cNvPr>
            <p:cNvSpPr/>
            <p:nvPr/>
          </p:nvSpPr>
          <p:spPr>
            <a:xfrm>
              <a:off x="95324" y="1000727"/>
              <a:ext cx="97822" cy="15454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Multiplication Sign 33">
              <a:extLst>
                <a:ext uri="{FF2B5EF4-FFF2-40B4-BE49-F238E27FC236}">
                  <a16:creationId xmlns:a16="http://schemas.microsoft.com/office/drawing/2014/main" id="{7F9D8CB8-0B5C-4CAE-A450-6F3927EE8564}"/>
                </a:ext>
              </a:extLst>
            </p:cNvPr>
            <p:cNvSpPr/>
            <p:nvPr/>
          </p:nvSpPr>
          <p:spPr>
            <a:xfrm>
              <a:off x="25415" y="465949"/>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Multiplication Sign 34">
              <a:extLst>
                <a:ext uri="{FF2B5EF4-FFF2-40B4-BE49-F238E27FC236}">
                  <a16:creationId xmlns:a16="http://schemas.microsoft.com/office/drawing/2014/main" id="{C88A04CA-BFF6-4DBC-9398-0B02BAF313B5}"/>
                </a:ext>
              </a:extLst>
            </p:cNvPr>
            <p:cNvSpPr/>
            <p:nvPr/>
          </p:nvSpPr>
          <p:spPr>
            <a:xfrm>
              <a:off x="875421" y="1290198"/>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Oval 35">
              <a:extLst>
                <a:ext uri="{FF2B5EF4-FFF2-40B4-BE49-F238E27FC236}">
                  <a16:creationId xmlns:a16="http://schemas.microsoft.com/office/drawing/2014/main" id="{3280ADFB-EA91-42B9-BC98-A560BAB00419}"/>
                </a:ext>
              </a:extLst>
            </p:cNvPr>
            <p:cNvSpPr/>
            <p:nvPr/>
          </p:nvSpPr>
          <p:spPr>
            <a:xfrm>
              <a:off x="1487472" y="343904"/>
              <a:ext cx="96592" cy="10947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Oval 36">
              <a:extLst>
                <a:ext uri="{FF2B5EF4-FFF2-40B4-BE49-F238E27FC236}">
                  <a16:creationId xmlns:a16="http://schemas.microsoft.com/office/drawing/2014/main" id="{63F7529B-236A-4894-88D5-4AC97EB41BC9}"/>
                </a:ext>
              </a:extLst>
            </p:cNvPr>
            <p:cNvSpPr/>
            <p:nvPr/>
          </p:nvSpPr>
          <p:spPr>
            <a:xfrm>
              <a:off x="1860656" y="1064817"/>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Oval 37">
              <a:extLst>
                <a:ext uri="{FF2B5EF4-FFF2-40B4-BE49-F238E27FC236}">
                  <a16:creationId xmlns:a16="http://schemas.microsoft.com/office/drawing/2014/main" id="{2E1EA859-6DB8-48F5-86D0-4A757BE31A1C}"/>
                </a:ext>
              </a:extLst>
            </p:cNvPr>
            <p:cNvSpPr/>
            <p:nvPr/>
          </p:nvSpPr>
          <p:spPr>
            <a:xfrm>
              <a:off x="2131645" y="530344"/>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9" name="Straight Connector 38">
              <a:extLst>
                <a:ext uri="{FF2B5EF4-FFF2-40B4-BE49-F238E27FC236}">
                  <a16:creationId xmlns:a16="http://schemas.microsoft.com/office/drawing/2014/main" id="{9A78080E-993C-43AF-BBBC-D3EC57F80F60}"/>
                </a:ext>
              </a:extLst>
            </p:cNvPr>
            <p:cNvCxnSpPr/>
            <p:nvPr/>
          </p:nvCxnSpPr>
          <p:spPr>
            <a:xfrm>
              <a:off x="1255575" y="57955"/>
              <a:ext cx="1" cy="1790163"/>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grpSp>
        <p:nvGrpSpPr>
          <p:cNvPr id="40" name="Canvas 12">
            <a:extLst>
              <a:ext uri="{FF2B5EF4-FFF2-40B4-BE49-F238E27FC236}">
                <a16:creationId xmlns:a16="http://schemas.microsoft.com/office/drawing/2014/main" id="{C30F1B3C-706F-4665-A08D-55BDB6F591C9}"/>
              </a:ext>
            </a:extLst>
          </p:cNvPr>
          <p:cNvGrpSpPr/>
          <p:nvPr/>
        </p:nvGrpSpPr>
        <p:grpSpPr>
          <a:xfrm>
            <a:off x="6211647" y="1750021"/>
            <a:ext cx="2251710" cy="1918335"/>
            <a:chOff x="0" y="0"/>
            <a:chExt cx="2251710" cy="1918335"/>
          </a:xfrm>
        </p:grpSpPr>
        <p:sp>
          <p:nvSpPr>
            <p:cNvPr id="41" name="Rectangle 40">
              <a:extLst>
                <a:ext uri="{FF2B5EF4-FFF2-40B4-BE49-F238E27FC236}">
                  <a16:creationId xmlns:a16="http://schemas.microsoft.com/office/drawing/2014/main" id="{F746CF04-93F6-4670-9D63-DDE4CE49B9E1}"/>
                </a:ext>
              </a:extLst>
            </p:cNvPr>
            <p:cNvSpPr/>
            <p:nvPr/>
          </p:nvSpPr>
          <p:spPr>
            <a:xfrm>
              <a:off x="0" y="0"/>
              <a:ext cx="2251710" cy="1918335"/>
            </a:xfrm>
            <a:prstGeom prst="rect">
              <a:avLst/>
            </a:prstGeom>
            <a:ln>
              <a:solidFill>
                <a:schemeClr val="tx1"/>
              </a:solidFill>
            </a:ln>
          </p:spPr>
        </p:sp>
        <p:sp>
          <p:nvSpPr>
            <p:cNvPr id="42" name="Multiplication Sign 41">
              <a:extLst>
                <a:ext uri="{FF2B5EF4-FFF2-40B4-BE49-F238E27FC236}">
                  <a16:creationId xmlns:a16="http://schemas.microsoft.com/office/drawing/2014/main" id="{67A616B9-EF5E-465D-ADA5-7EAF27BCC42C}"/>
                </a:ext>
              </a:extLst>
            </p:cNvPr>
            <p:cNvSpPr/>
            <p:nvPr/>
          </p:nvSpPr>
          <p:spPr>
            <a:xfrm>
              <a:off x="95324" y="1000727"/>
              <a:ext cx="97822" cy="15454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Multiplication Sign 42">
              <a:extLst>
                <a:ext uri="{FF2B5EF4-FFF2-40B4-BE49-F238E27FC236}">
                  <a16:creationId xmlns:a16="http://schemas.microsoft.com/office/drawing/2014/main" id="{48904BA1-32ED-42E7-B069-60E80752F531}"/>
                </a:ext>
              </a:extLst>
            </p:cNvPr>
            <p:cNvSpPr/>
            <p:nvPr/>
          </p:nvSpPr>
          <p:spPr>
            <a:xfrm>
              <a:off x="2994" y="530344"/>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Multiplication Sign 43">
              <a:extLst>
                <a:ext uri="{FF2B5EF4-FFF2-40B4-BE49-F238E27FC236}">
                  <a16:creationId xmlns:a16="http://schemas.microsoft.com/office/drawing/2014/main" id="{BFC909FE-8F68-4553-A54B-75C812B1DA28}"/>
                </a:ext>
              </a:extLst>
            </p:cNvPr>
            <p:cNvSpPr/>
            <p:nvPr/>
          </p:nvSpPr>
          <p:spPr>
            <a:xfrm>
              <a:off x="875421" y="1290198"/>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Oval 44">
              <a:extLst>
                <a:ext uri="{FF2B5EF4-FFF2-40B4-BE49-F238E27FC236}">
                  <a16:creationId xmlns:a16="http://schemas.microsoft.com/office/drawing/2014/main" id="{8D8C3E19-DC6C-44E5-AA69-B0948DA41E4C}"/>
                </a:ext>
              </a:extLst>
            </p:cNvPr>
            <p:cNvSpPr/>
            <p:nvPr/>
          </p:nvSpPr>
          <p:spPr>
            <a:xfrm>
              <a:off x="1487472" y="343904"/>
              <a:ext cx="96592" cy="10947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Oval 45">
              <a:extLst>
                <a:ext uri="{FF2B5EF4-FFF2-40B4-BE49-F238E27FC236}">
                  <a16:creationId xmlns:a16="http://schemas.microsoft.com/office/drawing/2014/main" id="{3F3715AA-334C-45C5-8096-119EC689AAA0}"/>
                </a:ext>
              </a:extLst>
            </p:cNvPr>
            <p:cNvSpPr/>
            <p:nvPr/>
          </p:nvSpPr>
          <p:spPr>
            <a:xfrm>
              <a:off x="1860656" y="1064817"/>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Oval 46">
              <a:extLst>
                <a:ext uri="{FF2B5EF4-FFF2-40B4-BE49-F238E27FC236}">
                  <a16:creationId xmlns:a16="http://schemas.microsoft.com/office/drawing/2014/main" id="{729BF006-2139-48CA-B000-E3FB96069991}"/>
                </a:ext>
              </a:extLst>
            </p:cNvPr>
            <p:cNvSpPr/>
            <p:nvPr/>
          </p:nvSpPr>
          <p:spPr>
            <a:xfrm>
              <a:off x="2131645" y="530344"/>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8" name="Straight Connector 47">
              <a:extLst>
                <a:ext uri="{FF2B5EF4-FFF2-40B4-BE49-F238E27FC236}">
                  <a16:creationId xmlns:a16="http://schemas.microsoft.com/office/drawing/2014/main" id="{D9FAE253-1785-4ECC-B258-F58A62C41821}"/>
                </a:ext>
              </a:extLst>
            </p:cNvPr>
            <p:cNvCxnSpPr/>
            <p:nvPr/>
          </p:nvCxnSpPr>
          <p:spPr>
            <a:xfrm>
              <a:off x="547302" y="186744"/>
              <a:ext cx="1352332" cy="1577662"/>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6F9F79AF-B02D-4ED1-BA44-2690B57F8E30}"/>
              </a:ext>
            </a:extLst>
          </p:cNvPr>
          <p:cNvSpPr txBox="1"/>
          <p:nvPr/>
        </p:nvSpPr>
        <p:spPr>
          <a:xfrm>
            <a:off x="2630001" y="4268664"/>
            <a:ext cx="4185761" cy="369332"/>
          </a:xfrm>
          <a:prstGeom prst="rect">
            <a:avLst/>
          </a:prstGeom>
          <a:noFill/>
        </p:spPr>
        <p:txBody>
          <a:bodyPr wrap="none" rtlCol="0">
            <a:spAutoFit/>
          </a:bodyPr>
          <a:lstStyle/>
          <a:p>
            <a:r>
              <a:rPr lang="en-US" dirty="0"/>
              <a:t>Which separating hyperplane is better?</a:t>
            </a:r>
          </a:p>
        </p:txBody>
      </p:sp>
    </p:spTree>
    <p:extLst>
      <p:ext uri="{BB962C8B-B14F-4D97-AF65-F5344CB8AC3E}">
        <p14:creationId xmlns:p14="http://schemas.microsoft.com/office/powerpoint/2010/main" val="287909930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2D2D-1CA9-4B46-8623-38BA1B43A48F}"/>
              </a:ext>
            </a:extLst>
          </p:cNvPr>
          <p:cNvSpPr>
            <a:spLocks noGrp="1"/>
          </p:cNvSpPr>
          <p:nvPr>
            <p:ph type="title"/>
          </p:nvPr>
        </p:nvSpPr>
        <p:spPr/>
        <p:txBody>
          <a:bodyPr/>
          <a:lstStyle/>
          <a:p>
            <a:r>
              <a:rPr lang="en-US" dirty="0"/>
              <a:t>Machine Learning: Training with examples</a:t>
            </a:r>
          </a:p>
        </p:txBody>
      </p:sp>
      <p:sp>
        <p:nvSpPr>
          <p:cNvPr id="3" name="Content Placeholder 2">
            <a:extLst>
              <a:ext uri="{FF2B5EF4-FFF2-40B4-BE49-F238E27FC236}">
                <a16:creationId xmlns:a16="http://schemas.microsoft.com/office/drawing/2014/main" id="{28260F96-29DE-45CC-80BB-C360FFC4C86B}"/>
              </a:ext>
            </a:extLst>
          </p:cNvPr>
          <p:cNvSpPr>
            <a:spLocks noGrp="1"/>
          </p:cNvSpPr>
          <p:nvPr>
            <p:ph idx="1"/>
          </p:nvPr>
        </p:nvSpPr>
        <p:spPr/>
        <p:txBody>
          <a:bodyPr/>
          <a:lstStyle/>
          <a:p>
            <a:r>
              <a:rPr lang="en-US" sz="2400" dirty="0"/>
              <a:t>First Train the Machine with Examples.</a:t>
            </a:r>
          </a:p>
          <a:p>
            <a:pPr lvl="1"/>
            <a:r>
              <a:rPr lang="en-US" sz="1800" dirty="0"/>
              <a:t>Represent all the inputs as points in a coordinate (</a:t>
            </a:r>
            <a:r>
              <a:rPr lang="en-US" sz="1800" dirty="0" err="1"/>
              <a:t>x,y,z</a:t>
            </a:r>
            <a:r>
              <a:rPr lang="en-US" sz="1800" dirty="0"/>
              <a:t>,…) system. (</a:t>
            </a:r>
            <a:r>
              <a:rPr lang="en-US" sz="1800" dirty="0" err="1"/>
              <a:t>Eg</a:t>
            </a:r>
            <a:r>
              <a:rPr lang="en-US" sz="1800" dirty="0"/>
              <a:t> ?)</a:t>
            </a:r>
          </a:p>
          <a:p>
            <a:pPr lvl="1"/>
            <a:r>
              <a:rPr lang="en-US" sz="1800" dirty="0"/>
              <a:t>Define a function representing a score for each class for each input. (</a:t>
            </a:r>
            <a:r>
              <a:rPr lang="en-US" sz="1800" dirty="0" err="1"/>
              <a:t>Eg.</a:t>
            </a:r>
            <a:r>
              <a:rPr lang="en-US" sz="1800" dirty="0"/>
              <a:t>?)</a:t>
            </a:r>
          </a:p>
          <a:p>
            <a:pPr lvl="1"/>
            <a:r>
              <a:rPr lang="en-US" sz="1800" dirty="0"/>
              <a:t>Classify/assign class to input to the maximum scoring class.</a:t>
            </a:r>
          </a:p>
        </p:txBody>
      </p:sp>
      <p:pic>
        <p:nvPicPr>
          <p:cNvPr id="24" name="Picture 23">
            <a:extLst>
              <a:ext uri="{FF2B5EF4-FFF2-40B4-BE49-F238E27FC236}">
                <a16:creationId xmlns:a16="http://schemas.microsoft.com/office/drawing/2014/main" id="{7B59A2F2-1BE4-45D6-8357-0AA5080E2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90" y="2956782"/>
            <a:ext cx="1307592" cy="1307592"/>
          </a:xfrm>
          <a:prstGeom prst="rect">
            <a:avLst/>
          </a:prstGeom>
        </p:spPr>
      </p:pic>
      <p:pic>
        <p:nvPicPr>
          <p:cNvPr id="25" name="Picture 24">
            <a:extLst>
              <a:ext uri="{FF2B5EF4-FFF2-40B4-BE49-F238E27FC236}">
                <a16:creationId xmlns:a16="http://schemas.microsoft.com/office/drawing/2014/main" id="{7BFF585A-9B42-4380-999D-87EDD016C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72" y="2958151"/>
            <a:ext cx="1306223" cy="1306223"/>
          </a:xfrm>
          <a:prstGeom prst="rect">
            <a:avLst/>
          </a:prstGeom>
        </p:spPr>
      </p:pic>
      <p:pic>
        <p:nvPicPr>
          <p:cNvPr id="27" name="Picture 26">
            <a:extLst>
              <a:ext uri="{FF2B5EF4-FFF2-40B4-BE49-F238E27FC236}">
                <a16:creationId xmlns:a16="http://schemas.microsoft.com/office/drawing/2014/main" id="{9F72865D-8A00-4BC1-BB82-C913FA688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0731" y="2956782"/>
            <a:ext cx="1307592" cy="1307592"/>
          </a:xfrm>
          <a:prstGeom prst="rect">
            <a:avLst/>
          </a:prstGeom>
        </p:spPr>
      </p:pic>
      <p:pic>
        <p:nvPicPr>
          <p:cNvPr id="29" name="Picture 28">
            <a:extLst>
              <a:ext uri="{FF2B5EF4-FFF2-40B4-BE49-F238E27FC236}">
                <a16:creationId xmlns:a16="http://schemas.microsoft.com/office/drawing/2014/main" id="{95A56254-653A-4929-9A70-6B88313D8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5849" y="2956782"/>
            <a:ext cx="1307592" cy="1307592"/>
          </a:xfrm>
          <a:prstGeom prst="rect">
            <a:avLst/>
          </a:prstGeom>
        </p:spPr>
      </p:pic>
      <p:pic>
        <p:nvPicPr>
          <p:cNvPr id="31" name="Picture 30">
            <a:extLst>
              <a:ext uri="{FF2B5EF4-FFF2-40B4-BE49-F238E27FC236}">
                <a16:creationId xmlns:a16="http://schemas.microsoft.com/office/drawing/2014/main" id="{2A97BB7C-5B26-4E1E-983F-C8F82467D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9473" y="2956782"/>
            <a:ext cx="1307592" cy="1307592"/>
          </a:xfrm>
          <a:prstGeom prst="rect">
            <a:avLst/>
          </a:prstGeom>
        </p:spPr>
      </p:pic>
      <p:cxnSp>
        <p:nvCxnSpPr>
          <p:cNvPr id="33" name="Straight Arrow Connector 32">
            <a:extLst>
              <a:ext uri="{FF2B5EF4-FFF2-40B4-BE49-F238E27FC236}">
                <a16:creationId xmlns:a16="http://schemas.microsoft.com/office/drawing/2014/main" id="{73FEA33A-B8F7-4788-AD87-8CCEF9531C3A}"/>
              </a:ext>
            </a:extLst>
          </p:cNvPr>
          <p:cNvCxnSpPr>
            <a:cxnSpLocks/>
            <a:stCxn id="25" idx="2"/>
          </p:cNvCxnSpPr>
          <p:nvPr/>
        </p:nvCxnSpPr>
        <p:spPr bwMode="auto">
          <a:xfrm>
            <a:off x="1211284" y="4264374"/>
            <a:ext cx="155651" cy="959493"/>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7BB06626-0722-4D5E-9D69-0A13D71FB8DD}"/>
              </a:ext>
            </a:extLst>
          </p:cNvPr>
          <p:cNvCxnSpPr>
            <a:cxnSpLocks/>
            <a:stCxn id="27" idx="2"/>
          </p:cNvCxnSpPr>
          <p:nvPr/>
        </p:nvCxnSpPr>
        <p:spPr bwMode="auto">
          <a:xfrm flipH="1">
            <a:off x="2541540" y="4264374"/>
            <a:ext cx="132987" cy="951809"/>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Arrow Connector 34">
            <a:extLst>
              <a:ext uri="{FF2B5EF4-FFF2-40B4-BE49-F238E27FC236}">
                <a16:creationId xmlns:a16="http://schemas.microsoft.com/office/drawing/2014/main" id="{A74A2686-1809-4192-8C73-750D86926B0A}"/>
              </a:ext>
            </a:extLst>
          </p:cNvPr>
          <p:cNvCxnSpPr>
            <a:cxnSpLocks/>
            <a:stCxn id="24" idx="2"/>
            <a:endCxn id="45" idx="0"/>
          </p:cNvCxnSpPr>
          <p:nvPr/>
        </p:nvCxnSpPr>
        <p:spPr bwMode="auto">
          <a:xfrm flipH="1">
            <a:off x="3718531" y="4264374"/>
            <a:ext cx="418555" cy="951809"/>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E556087E-9AD3-4E50-832A-2DFF5FD0120C}"/>
              </a:ext>
            </a:extLst>
          </p:cNvPr>
          <p:cNvCxnSpPr>
            <a:cxnSpLocks/>
            <a:stCxn id="29" idx="2"/>
          </p:cNvCxnSpPr>
          <p:nvPr/>
        </p:nvCxnSpPr>
        <p:spPr bwMode="auto">
          <a:xfrm flipH="1">
            <a:off x="5006916" y="4264374"/>
            <a:ext cx="592729" cy="951809"/>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Arrow Connector 36">
            <a:extLst>
              <a:ext uri="{FF2B5EF4-FFF2-40B4-BE49-F238E27FC236}">
                <a16:creationId xmlns:a16="http://schemas.microsoft.com/office/drawing/2014/main" id="{711EAADA-EE36-4FF3-89C2-13BEA69936A8}"/>
              </a:ext>
            </a:extLst>
          </p:cNvPr>
          <p:cNvCxnSpPr>
            <a:cxnSpLocks/>
            <a:stCxn id="31" idx="2"/>
          </p:cNvCxnSpPr>
          <p:nvPr/>
        </p:nvCxnSpPr>
        <p:spPr bwMode="auto">
          <a:xfrm flipH="1">
            <a:off x="6144322" y="4264374"/>
            <a:ext cx="978947" cy="951809"/>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45" name="Table 44">
            <a:extLst>
              <a:ext uri="{FF2B5EF4-FFF2-40B4-BE49-F238E27FC236}">
                <a16:creationId xmlns:a16="http://schemas.microsoft.com/office/drawing/2014/main" id="{1BD816C2-518E-47DE-9685-AA7A8A552927}"/>
              </a:ext>
            </a:extLst>
          </p:cNvPr>
          <p:cNvGraphicFramePr>
            <a:graphicFrameLocks noGrp="1"/>
          </p:cNvGraphicFramePr>
          <p:nvPr>
            <p:extLst>
              <p:ext uri="{D42A27DB-BD31-4B8C-83A1-F6EECF244321}">
                <p14:modId xmlns:p14="http://schemas.microsoft.com/office/powerpoint/2010/main" val="3220038486"/>
              </p:ext>
            </p:extLst>
          </p:nvPr>
        </p:nvGraphicFramePr>
        <p:xfrm>
          <a:off x="656085" y="5216183"/>
          <a:ext cx="6124892" cy="638873"/>
        </p:xfrm>
        <a:graphic>
          <a:graphicData uri="http://schemas.openxmlformats.org/drawingml/2006/table">
            <a:tbl>
              <a:tblPr firstRow="1" bandRow="1">
                <a:tableStyleId>{5C22544A-7EE6-4342-B048-85BDC9FD1C3A}</a:tableStyleId>
              </a:tblPr>
              <a:tblGrid>
                <a:gridCol w="1248092">
                  <a:extLst>
                    <a:ext uri="{9D8B030D-6E8A-4147-A177-3AD203B41FA5}">
                      <a16:colId xmlns:a16="http://schemas.microsoft.com/office/drawing/2014/main" val="3143055623"/>
                    </a:ext>
                  </a:extLst>
                </a:gridCol>
                <a:gridCol w="1219200">
                  <a:extLst>
                    <a:ext uri="{9D8B030D-6E8A-4147-A177-3AD203B41FA5}">
                      <a16:colId xmlns:a16="http://schemas.microsoft.com/office/drawing/2014/main" val="4054254066"/>
                    </a:ext>
                  </a:extLst>
                </a:gridCol>
                <a:gridCol w="1219200">
                  <a:extLst>
                    <a:ext uri="{9D8B030D-6E8A-4147-A177-3AD203B41FA5}">
                      <a16:colId xmlns:a16="http://schemas.microsoft.com/office/drawing/2014/main" val="2576678122"/>
                    </a:ext>
                  </a:extLst>
                </a:gridCol>
                <a:gridCol w="1219200">
                  <a:extLst>
                    <a:ext uri="{9D8B030D-6E8A-4147-A177-3AD203B41FA5}">
                      <a16:colId xmlns:a16="http://schemas.microsoft.com/office/drawing/2014/main" val="515034532"/>
                    </a:ext>
                  </a:extLst>
                </a:gridCol>
                <a:gridCol w="1219200">
                  <a:extLst>
                    <a:ext uri="{9D8B030D-6E8A-4147-A177-3AD203B41FA5}">
                      <a16:colId xmlns:a16="http://schemas.microsoft.com/office/drawing/2014/main" val="1617042048"/>
                    </a:ext>
                  </a:extLst>
                </a:gridCol>
              </a:tblGrid>
              <a:tr h="638873">
                <a:tc>
                  <a:txBody>
                    <a:bodyPr/>
                    <a:lstStyle/>
                    <a:p>
                      <a:pPr algn="ctr"/>
                      <a:r>
                        <a:rPr lang="en-US" sz="1600" dirty="0">
                          <a:solidFill>
                            <a:sysClr val="windowText" lastClr="000000"/>
                          </a:solidFill>
                        </a:rPr>
                        <a:t>WHITE</a:t>
                      </a:r>
                      <a:endParaRPr lang="en-US" sz="2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BLACK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340901"/>
                  </a:ext>
                </a:extLst>
              </a:tr>
            </a:tbl>
          </a:graphicData>
        </a:graphic>
      </p:graphicFrame>
      <p:sp>
        <p:nvSpPr>
          <p:cNvPr id="65" name="Partial Circle 64">
            <a:extLst>
              <a:ext uri="{FF2B5EF4-FFF2-40B4-BE49-F238E27FC236}">
                <a16:creationId xmlns:a16="http://schemas.microsoft.com/office/drawing/2014/main" id="{D0B9DB4E-390B-475B-8C61-9BE908B3DD1A}"/>
              </a:ext>
            </a:extLst>
          </p:cNvPr>
          <p:cNvSpPr/>
          <p:nvPr/>
        </p:nvSpPr>
        <p:spPr bwMode="auto">
          <a:xfrm>
            <a:off x="7242335" y="4181065"/>
            <a:ext cx="1645871" cy="1801888"/>
          </a:xfrm>
          <a:prstGeom prst="pie">
            <a:avLst>
              <a:gd name="adj1" fmla="val 0"/>
              <a:gd name="adj2" fmla="val 4344291"/>
            </a:avLst>
          </a:prstGeom>
          <a:solidFill>
            <a:srgbClr val="09F11F"/>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66" name="Partial Circle 65">
            <a:extLst>
              <a:ext uri="{FF2B5EF4-FFF2-40B4-BE49-F238E27FC236}">
                <a16:creationId xmlns:a16="http://schemas.microsoft.com/office/drawing/2014/main" id="{A8BC4BB4-8294-4305-9F41-7A98D202C8CE}"/>
              </a:ext>
            </a:extLst>
          </p:cNvPr>
          <p:cNvSpPr/>
          <p:nvPr/>
        </p:nvSpPr>
        <p:spPr bwMode="auto">
          <a:xfrm>
            <a:off x="7237757" y="4181065"/>
            <a:ext cx="1645871" cy="1801888"/>
          </a:xfrm>
          <a:prstGeom prst="pie">
            <a:avLst>
              <a:gd name="adj1" fmla="val 16570874"/>
              <a:gd name="adj2" fmla="val 21519105"/>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67" name="Partial Circle 66">
            <a:extLst>
              <a:ext uri="{FF2B5EF4-FFF2-40B4-BE49-F238E27FC236}">
                <a16:creationId xmlns:a16="http://schemas.microsoft.com/office/drawing/2014/main" id="{C898F0FD-0524-49F0-9E9A-47FD15476A05}"/>
              </a:ext>
            </a:extLst>
          </p:cNvPr>
          <p:cNvSpPr/>
          <p:nvPr/>
        </p:nvSpPr>
        <p:spPr bwMode="auto">
          <a:xfrm>
            <a:off x="7247369" y="4181065"/>
            <a:ext cx="1645871" cy="1801888"/>
          </a:xfrm>
          <a:prstGeom prst="pie">
            <a:avLst>
              <a:gd name="adj1" fmla="val 4409012"/>
              <a:gd name="adj2" fmla="val 8565926"/>
            </a:avLst>
          </a:prstGeom>
          <a:solidFill>
            <a:srgbClr val="3333FF"/>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68" name="Partial Circle 67">
            <a:extLst>
              <a:ext uri="{FF2B5EF4-FFF2-40B4-BE49-F238E27FC236}">
                <a16:creationId xmlns:a16="http://schemas.microsoft.com/office/drawing/2014/main" id="{27CC6D01-B6A2-424A-A511-B1CCC69D86E9}"/>
              </a:ext>
            </a:extLst>
          </p:cNvPr>
          <p:cNvSpPr/>
          <p:nvPr/>
        </p:nvSpPr>
        <p:spPr bwMode="auto">
          <a:xfrm rot="10800000">
            <a:off x="7220391" y="4181065"/>
            <a:ext cx="1645871" cy="1801888"/>
          </a:xfrm>
          <a:prstGeom prst="pie">
            <a:avLst>
              <a:gd name="adj1" fmla="val 0"/>
              <a:gd name="adj2" fmla="val 5877790"/>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69" name="Partial Circle 68">
            <a:extLst>
              <a:ext uri="{FF2B5EF4-FFF2-40B4-BE49-F238E27FC236}">
                <a16:creationId xmlns:a16="http://schemas.microsoft.com/office/drawing/2014/main" id="{F338C79B-F722-4A49-B145-7F49A89FBEB9}"/>
              </a:ext>
            </a:extLst>
          </p:cNvPr>
          <p:cNvSpPr/>
          <p:nvPr/>
        </p:nvSpPr>
        <p:spPr bwMode="auto">
          <a:xfrm rot="10800000">
            <a:off x="7229039" y="4181065"/>
            <a:ext cx="1645871" cy="1801888"/>
          </a:xfrm>
          <a:prstGeom prst="pie">
            <a:avLst>
              <a:gd name="adj1" fmla="val 19152922"/>
              <a:gd name="adj2" fmla="val 21537345"/>
            </a:avLst>
          </a:prstGeom>
          <a:solidFill>
            <a:srgbClr val="FF0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70" name="TextBox 69">
            <a:extLst>
              <a:ext uri="{FF2B5EF4-FFF2-40B4-BE49-F238E27FC236}">
                <a16:creationId xmlns:a16="http://schemas.microsoft.com/office/drawing/2014/main" id="{409AA644-A4C5-458D-89C4-7AB60CC4600D}"/>
              </a:ext>
            </a:extLst>
          </p:cNvPr>
          <p:cNvSpPr txBox="1"/>
          <p:nvPr/>
        </p:nvSpPr>
        <p:spPr>
          <a:xfrm>
            <a:off x="6633795" y="6011538"/>
            <a:ext cx="2473754" cy="338554"/>
          </a:xfrm>
          <a:prstGeom prst="rect">
            <a:avLst/>
          </a:prstGeom>
          <a:noFill/>
        </p:spPr>
        <p:txBody>
          <a:bodyPr wrap="none" rtlCol="0">
            <a:spAutoFit/>
          </a:bodyPr>
          <a:lstStyle/>
          <a:p>
            <a:r>
              <a:rPr lang="en-US" sz="1600" dirty="0"/>
              <a:t>Initial learned boundaries</a:t>
            </a:r>
          </a:p>
        </p:txBody>
      </p:sp>
    </p:spTree>
    <p:extLst>
      <p:ext uri="{BB962C8B-B14F-4D97-AF65-F5344CB8AC3E}">
        <p14:creationId xmlns:p14="http://schemas.microsoft.com/office/powerpoint/2010/main" val="173752837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1C76-1812-4641-A753-940A8FEB6B8B}"/>
              </a:ext>
            </a:extLst>
          </p:cNvPr>
          <p:cNvSpPr>
            <a:spLocks noGrp="1"/>
          </p:cNvSpPr>
          <p:nvPr>
            <p:ph type="title"/>
          </p:nvPr>
        </p:nvSpPr>
        <p:spPr/>
        <p:txBody>
          <a:bodyPr/>
          <a:lstStyle/>
          <a:p>
            <a:r>
              <a:rPr lang="en-US" dirty="0"/>
              <a:t>Support Vector Machines</a:t>
            </a:r>
          </a:p>
        </p:txBody>
      </p:sp>
      <p:sp>
        <p:nvSpPr>
          <p:cNvPr id="3" name="Content Placeholder 2">
            <a:extLst>
              <a:ext uri="{FF2B5EF4-FFF2-40B4-BE49-F238E27FC236}">
                <a16:creationId xmlns:a16="http://schemas.microsoft.com/office/drawing/2014/main" id="{00DC9D7B-E05B-4206-9AA1-BA328C96A02A}"/>
              </a:ext>
            </a:extLst>
          </p:cNvPr>
          <p:cNvSpPr>
            <a:spLocks noGrp="1"/>
          </p:cNvSpPr>
          <p:nvPr>
            <p:ph idx="1"/>
          </p:nvPr>
        </p:nvSpPr>
        <p:spPr>
          <a:xfrm>
            <a:off x="401836" y="4081345"/>
            <a:ext cx="8340329" cy="2169435"/>
          </a:xfrm>
        </p:spPr>
        <p:txBody>
          <a:bodyPr/>
          <a:lstStyle/>
          <a:p>
            <a:r>
              <a:rPr lang="en-US" sz="2400" dirty="0"/>
              <a:t>Sometimes there are multiple linear classifiers.</a:t>
            </a:r>
          </a:p>
          <a:p>
            <a:r>
              <a:rPr lang="en-US" sz="2400" dirty="0"/>
              <a:t>The most robust classifier will be one that maximally separates the data. </a:t>
            </a:r>
          </a:p>
          <a:p>
            <a:r>
              <a:rPr lang="en-US" sz="2400" dirty="0"/>
              <a:t>We want a classifier that has the maximum margin.</a:t>
            </a:r>
          </a:p>
          <a:p>
            <a:r>
              <a:rPr lang="en-US" sz="2400" dirty="0"/>
              <a:t>Margin = perpendicular distance of a point to the hyperplane.</a:t>
            </a:r>
          </a:p>
        </p:txBody>
      </p:sp>
      <p:grpSp>
        <p:nvGrpSpPr>
          <p:cNvPr id="4" name="Canvas 44">
            <a:extLst>
              <a:ext uri="{FF2B5EF4-FFF2-40B4-BE49-F238E27FC236}">
                <a16:creationId xmlns:a16="http://schemas.microsoft.com/office/drawing/2014/main" id="{D09A24E7-00FC-4C90-BE39-2D84E2E6BF5B}"/>
              </a:ext>
            </a:extLst>
          </p:cNvPr>
          <p:cNvGrpSpPr/>
          <p:nvPr/>
        </p:nvGrpSpPr>
        <p:grpSpPr>
          <a:xfrm>
            <a:off x="401836" y="1756154"/>
            <a:ext cx="2251710" cy="1918335"/>
            <a:chOff x="0" y="0"/>
            <a:chExt cx="2251710" cy="1918335"/>
          </a:xfrm>
        </p:grpSpPr>
        <p:sp>
          <p:nvSpPr>
            <p:cNvPr id="5" name="Rectangle 4">
              <a:extLst>
                <a:ext uri="{FF2B5EF4-FFF2-40B4-BE49-F238E27FC236}">
                  <a16:creationId xmlns:a16="http://schemas.microsoft.com/office/drawing/2014/main" id="{EA8A0D25-250A-4D19-BC8C-671607DC3F8B}"/>
                </a:ext>
              </a:extLst>
            </p:cNvPr>
            <p:cNvSpPr/>
            <p:nvPr/>
          </p:nvSpPr>
          <p:spPr>
            <a:xfrm>
              <a:off x="0" y="0"/>
              <a:ext cx="2251710" cy="1918335"/>
            </a:xfrm>
            <a:prstGeom prst="rect">
              <a:avLst/>
            </a:prstGeom>
            <a:ln>
              <a:solidFill>
                <a:schemeClr val="tx1"/>
              </a:solidFill>
            </a:ln>
          </p:spPr>
        </p:sp>
        <p:sp>
          <p:nvSpPr>
            <p:cNvPr id="6" name="Multiplication Sign 5">
              <a:extLst>
                <a:ext uri="{FF2B5EF4-FFF2-40B4-BE49-F238E27FC236}">
                  <a16:creationId xmlns:a16="http://schemas.microsoft.com/office/drawing/2014/main" id="{B23A64E2-CFF4-4682-8869-2ED5698DA6CB}"/>
                </a:ext>
              </a:extLst>
            </p:cNvPr>
            <p:cNvSpPr/>
            <p:nvPr/>
          </p:nvSpPr>
          <p:spPr>
            <a:xfrm>
              <a:off x="95324" y="1000727"/>
              <a:ext cx="97822" cy="15454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Multiplication Sign 6">
              <a:extLst>
                <a:ext uri="{FF2B5EF4-FFF2-40B4-BE49-F238E27FC236}">
                  <a16:creationId xmlns:a16="http://schemas.microsoft.com/office/drawing/2014/main" id="{E97D51B3-7E5A-4D70-8501-F54E6BE40C88}"/>
                </a:ext>
              </a:extLst>
            </p:cNvPr>
            <p:cNvSpPr/>
            <p:nvPr/>
          </p:nvSpPr>
          <p:spPr>
            <a:xfrm>
              <a:off x="18976" y="465949"/>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Multiplication Sign 7">
              <a:extLst>
                <a:ext uri="{FF2B5EF4-FFF2-40B4-BE49-F238E27FC236}">
                  <a16:creationId xmlns:a16="http://schemas.microsoft.com/office/drawing/2014/main" id="{D7BB9898-FF60-450F-993A-055DE15AF7A6}"/>
                </a:ext>
              </a:extLst>
            </p:cNvPr>
            <p:cNvSpPr/>
            <p:nvPr/>
          </p:nvSpPr>
          <p:spPr>
            <a:xfrm>
              <a:off x="875421" y="1290198"/>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Oval 8">
              <a:extLst>
                <a:ext uri="{FF2B5EF4-FFF2-40B4-BE49-F238E27FC236}">
                  <a16:creationId xmlns:a16="http://schemas.microsoft.com/office/drawing/2014/main" id="{DFCC4197-9FC5-4BE7-869F-2E51C1BEC2FD}"/>
                </a:ext>
              </a:extLst>
            </p:cNvPr>
            <p:cNvSpPr/>
            <p:nvPr/>
          </p:nvSpPr>
          <p:spPr>
            <a:xfrm>
              <a:off x="1487472" y="343904"/>
              <a:ext cx="96592" cy="10947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Oval 9">
              <a:extLst>
                <a:ext uri="{FF2B5EF4-FFF2-40B4-BE49-F238E27FC236}">
                  <a16:creationId xmlns:a16="http://schemas.microsoft.com/office/drawing/2014/main" id="{39F0C7DF-59C3-45AC-8EB8-C7E5A750257A}"/>
                </a:ext>
              </a:extLst>
            </p:cNvPr>
            <p:cNvSpPr/>
            <p:nvPr/>
          </p:nvSpPr>
          <p:spPr>
            <a:xfrm>
              <a:off x="1860656" y="1064817"/>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Oval 10">
              <a:extLst>
                <a:ext uri="{FF2B5EF4-FFF2-40B4-BE49-F238E27FC236}">
                  <a16:creationId xmlns:a16="http://schemas.microsoft.com/office/drawing/2014/main" id="{F8107709-2C86-4F64-9E98-BF4767EA18BF}"/>
                </a:ext>
              </a:extLst>
            </p:cNvPr>
            <p:cNvSpPr/>
            <p:nvPr/>
          </p:nvSpPr>
          <p:spPr>
            <a:xfrm>
              <a:off x="2131645" y="530344"/>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2" name="Straight Connector 11">
              <a:extLst>
                <a:ext uri="{FF2B5EF4-FFF2-40B4-BE49-F238E27FC236}">
                  <a16:creationId xmlns:a16="http://schemas.microsoft.com/office/drawing/2014/main" id="{37BCD861-2142-4395-9A87-4720F45F559E}"/>
                </a:ext>
              </a:extLst>
            </p:cNvPr>
            <p:cNvCxnSpPr/>
            <p:nvPr/>
          </p:nvCxnSpPr>
          <p:spPr>
            <a:xfrm flipH="1">
              <a:off x="927241" y="79887"/>
              <a:ext cx="605307" cy="1803043"/>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grpSp>
        <p:nvGrpSpPr>
          <p:cNvPr id="13" name="Canvas 52">
            <a:extLst>
              <a:ext uri="{FF2B5EF4-FFF2-40B4-BE49-F238E27FC236}">
                <a16:creationId xmlns:a16="http://schemas.microsoft.com/office/drawing/2014/main" id="{6FA478A2-2521-453E-8E53-201913675CFA}"/>
              </a:ext>
            </a:extLst>
          </p:cNvPr>
          <p:cNvGrpSpPr/>
          <p:nvPr/>
        </p:nvGrpSpPr>
        <p:grpSpPr>
          <a:xfrm>
            <a:off x="3252643" y="1756153"/>
            <a:ext cx="2251710" cy="1918335"/>
            <a:chOff x="0" y="0"/>
            <a:chExt cx="2251710" cy="1918335"/>
          </a:xfrm>
        </p:grpSpPr>
        <p:sp>
          <p:nvSpPr>
            <p:cNvPr id="14" name="Rectangle 13">
              <a:extLst>
                <a:ext uri="{FF2B5EF4-FFF2-40B4-BE49-F238E27FC236}">
                  <a16:creationId xmlns:a16="http://schemas.microsoft.com/office/drawing/2014/main" id="{97553E20-0681-4D6F-83C5-06756E2A72A2}"/>
                </a:ext>
              </a:extLst>
            </p:cNvPr>
            <p:cNvSpPr/>
            <p:nvPr/>
          </p:nvSpPr>
          <p:spPr>
            <a:xfrm>
              <a:off x="0" y="0"/>
              <a:ext cx="2251710" cy="1918335"/>
            </a:xfrm>
            <a:prstGeom prst="rect">
              <a:avLst/>
            </a:prstGeom>
            <a:ln>
              <a:solidFill>
                <a:schemeClr val="tx1"/>
              </a:solidFill>
            </a:ln>
          </p:spPr>
        </p:sp>
        <p:sp>
          <p:nvSpPr>
            <p:cNvPr id="15" name="Multiplication Sign 14">
              <a:extLst>
                <a:ext uri="{FF2B5EF4-FFF2-40B4-BE49-F238E27FC236}">
                  <a16:creationId xmlns:a16="http://schemas.microsoft.com/office/drawing/2014/main" id="{D8541D29-387B-456F-BEA4-E1D864F90A69}"/>
                </a:ext>
              </a:extLst>
            </p:cNvPr>
            <p:cNvSpPr/>
            <p:nvPr/>
          </p:nvSpPr>
          <p:spPr>
            <a:xfrm>
              <a:off x="95324" y="1000727"/>
              <a:ext cx="97822" cy="15454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Multiplication Sign 15">
              <a:extLst>
                <a:ext uri="{FF2B5EF4-FFF2-40B4-BE49-F238E27FC236}">
                  <a16:creationId xmlns:a16="http://schemas.microsoft.com/office/drawing/2014/main" id="{BFC9BC08-0F70-48A1-9525-D46A8BD523AA}"/>
                </a:ext>
              </a:extLst>
            </p:cNvPr>
            <p:cNvSpPr/>
            <p:nvPr/>
          </p:nvSpPr>
          <p:spPr>
            <a:xfrm>
              <a:off x="25415" y="465949"/>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Multiplication Sign 16">
              <a:extLst>
                <a:ext uri="{FF2B5EF4-FFF2-40B4-BE49-F238E27FC236}">
                  <a16:creationId xmlns:a16="http://schemas.microsoft.com/office/drawing/2014/main" id="{FD1C8E50-3EB6-413B-86CB-539838877124}"/>
                </a:ext>
              </a:extLst>
            </p:cNvPr>
            <p:cNvSpPr/>
            <p:nvPr/>
          </p:nvSpPr>
          <p:spPr>
            <a:xfrm>
              <a:off x="875421" y="1290198"/>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Oval 17">
              <a:extLst>
                <a:ext uri="{FF2B5EF4-FFF2-40B4-BE49-F238E27FC236}">
                  <a16:creationId xmlns:a16="http://schemas.microsoft.com/office/drawing/2014/main" id="{AB1A25CB-00E3-43DF-A543-7950F0B39CBB}"/>
                </a:ext>
              </a:extLst>
            </p:cNvPr>
            <p:cNvSpPr/>
            <p:nvPr/>
          </p:nvSpPr>
          <p:spPr>
            <a:xfrm>
              <a:off x="1487472" y="343904"/>
              <a:ext cx="96592" cy="10947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Oval 18">
              <a:extLst>
                <a:ext uri="{FF2B5EF4-FFF2-40B4-BE49-F238E27FC236}">
                  <a16:creationId xmlns:a16="http://schemas.microsoft.com/office/drawing/2014/main" id="{A92B9187-B850-40CE-8DD3-4D2F7C22FEF3}"/>
                </a:ext>
              </a:extLst>
            </p:cNvPr>
            <p:cNvSpPr/>
            <p:nvPr/>
          </p:nvSpPr>
          <p:spPr>
            <a:xfrm>
              <a:off x="1860656" y="1064817"/>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Oval 19">
              <a:extLst>
                <a:ext uri="{FF2B5EF4-FFF2-40B4-BE49-F238E27FC236}">
                  <a16:creationId xmlns:a16="http://schemas.microsoft.com/office/drawing/2014/main" id="{C3577BFC-E39F-4B8C-BD40-2CA4E5A922F2}"/>
                </a:ext>
              </a:extLst>
            </p:cNvPr>
            <p:cNvSpPr/>
            <p:nvPr/>
          </p:nvSpPr>
          <p:spPr>
            <a:xfrm>
              <a:off x="2131645" y="530344"/>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1" name="Straight Connector 20">
              <a:extLst>
                <a:ext uri="{FF2B5EF4-FFF2-40B4-BE49-F238E27FC236}">
                  <a16:creationId xmlns:a16="http://schemas.microsoft.com/office/drawing/2014/main" id="{EB785815-F07A-4B7B-B419-852DB36A808E}"/>
                </a:ext>
              </a:extLst>
            </p:cNvPr>
            <p:cNvCxnSpPr/>
            <p:nvPr/>
          </p:nvCxnSpPr>
          <p:spPr>
            <a:xfrm>
              <a:off x="1255575" y="57955"/>
              <a:ext cx="1" cy="1790163"/>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grpSp>
        <p:nvGrpSpPr>
          <p:cNvPr id="22" name="Canvas 12">
            <a:extLst>
              <a:ext uri="{FF2B5EF4-FFF2-40B4-BE49-F238E27FC236}">
                <a16:creationId xmlns:a16="http://schemas.microsoft.com/office/drawing/2014/main" id="{AD0997C9-D56B-41BB-A61D-52635887E857}"/>
              </a:ext>
            </a:extLst>
          </p:cNvPr>
          <p:cNvGrpSpPr/>
          <p:nvPr/>
        </p:nvGrpSpPr>
        <p:grpSpPr>
          <a:xfrm>
            <a:off x="6211647" y="1750021"/>
            <a:ext cx="2251710" cy="1918335"/>
            <a:chOff x="0" y="0"/>
            <a:chExt cx="2251710" cy="1918335"/>
          </a:xfrm>
        </p:grpSpPr>
        <p:sp>
          <p:nvSpPr>
            <p:cNvPr id="23" name="Rectangle 22">
              <a:extLst>
                <a:ext uri="{FF2B5EF4-FFF2-40B4-BE49-F238E27FC236}">
                  <a16:creationId xmlns:a16="http://schemas.microsoft.com/office/drawing/2014/main" id="{E7956A9D-34E1-49E9-8A81-114C37F44F41}"/>
                </a:ext>
              </a:extLst>
            </p:cNvPr>
            <p:cNvSpPr/>
            <p:nvPr/>
          </p:nvSpPr>
          <p:spPr>
            <a:xfrm>
              <a:off x="0" y="0"/>
              <a:ext cx="2251710" cy="1918335"/>
            </a:xfrm>
            <a:prstGeom prst="rect">
              <a:avLst/>
            </a:prstGeom>
            <a:ln>
              <a:solidFill>
                <a:schemeClr val="tx1"/>
              </a:solidFill>
            </a:ln>
          </p:spPr>
        </p:sp>
        <p:sp>
          <p:nvSpPr>
            <p:cNvPr id="24" name="Multiplication Sign 23">
              <a:extLst>
                <a:ext uri="{FF2B5EF4-FFF2-40B4-BE49-F238E27FC236}">
                  <a16:creationId xmlns:a16="http://schemas.microsoft.com/office/drawing/2014/main" id="{67D7971C-7491-48EF-845F-A4FC36DD7CB1}"/>
                </a:ext>
              </a:extLst>
            </p:cNvPr>
            <p:cNvSpPr/>
            <p:nvPr/>
          </p:nvSpPr>
          <p:spPr>
            <a:xfrm>
              <a:off x="95324" y="1000727"/>
              <a:ext cx="97822" cy="15454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Multiplication Sign 24">
              <a:extLst>
                <a:ext uri="{FF2B5EF4-FFF2-40B4-BE49-F238E27FC236}">
                  <a16:creationId xmlns:a16="http://schemas.microsoft.com/office/drawing/2014/main" id="{94B3A1D8-1F4F-491C-8795-EDB5D55AD9C5}"/>
                </a:ext>
              </a:extLst>
            </p:cNvPr>
            <p:cNvSpPr/>
            <p:nvPr/>
          </p:nvSpPr>
          <p:spPr>
            <a:xfrm>
              <a:off x="2994" y="530344"/>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Multiplication Sign 25">
              <a:extLst>
                <a:ext uri="{FF2B5EF4-FFF2-40B4-BE49-F238E27FC236}">
                  <a16:creationId xmlns:a16="http://schemas.microsoft.com/office/drawing/2014/main" id="{A78A3EEF-9D0C-4692-AED2-48D1E4184234}"/>
                </a:ext>
              </a:extLst>
            </p:cNvPr>
            <p:cNvSpPr/>
            <p:nvPr/>
          </p:nvSpPr>
          <p:spPr>
            <a:xfrm>
              <a:off x="875421" y="1290198"/>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Oval 26">
              <a:extLst>
                <a:ext uri="{FF2B5EF4-FFF2-40B4-BE49-F238E27FC236}">
                  <a16:creationId xmlns:a16="http://schemas.microsoft.com/office/drawing/2014/main" id="{73E002D1-DCB9-4109-8AE6-A81938535BF3}"/>
                </a:ext>
              </a:extLst>
            </p:cNvPr>
            <p:cNvSpPr/>
            <p:nvPr/>
          </p:nvSpPr>
          <p:spPr>
            <a:xfrm>
              <a:off x="1487472" y="343904"/>
              <a:ext cx="96592" cy="10947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Oval 27">
              <a:extLst>
                <a:ext uri="{FF2B5EF4-FFF2-40B4-BE49-F238E27FC236}">
                  <a16:creationId xmlns:a16="http://schemas.microsoft.com/office/drawing/2014/main" id="{0BC763E4-1847-4B0A-9173-EBD3430857D7}"/>
                </a:ext>
              </a:extLst>
            </p:cNvPr>
            <p:cNvSpPr/>
            <p:nvPr/>
          </p:nvSpPr>
          <p:spPr>
            <a:xfrm>
              <a:off x="1860656" y="1064817"/>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Oval 28">
              <a:extLst>
                <a:ext uri="{FF2B5EF4-FFF2-40B4-BE49-F238E27FC236}">
                  <a16:creationId xmlns:a16="http://schemas.microsoft.com/office/drawing/2014/main" id="{B6F01DB9-5320-4936-B2B0-A4ED53F0CD0C}"/>
                </a:ext>
              </a:extLst>
            </p:cNvPr>
            <p:cNvSpPr/>
            <p:nvPr/>
          </p:nvSpPr>
          <p:spPr>
            <a:xfrm>
              <a:off x="2131645" y="530344"/>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0" name="Straight Connector 29">
              <a:extLst>
                <a:ext uri="{FF2B5EF4-FFF2-40B4-BE49-F238E27FC236}">
                  <a16:creationId xmlns:a16="http://schemas.microsoft.com/office/drawing/2014/main" id="{31B59CAD-4468-4D91-9AFB-CEC588924B2A}"/>
                </a:ext>
              </a:extLst>
            </p:cNvPr>
            <p:cNvCxnSpPr/>
            <p:nvPr/>
          </p:nvCxnSpPr>
          <p:spPr>
            <a:xfrm>
              <a:off x="547302" y="186744"/>
              <a:ext cx="1352332" cy="1577662"/>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76997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CF77-0CB5-4CBE-B5A0-1664011E62F5}"/>
              </a:ext>
            </a:extLst>
          </p:cNvPr>
          <p:cNvSpPr>
            <a:spLocks noGrp="1"/>
          </p:cNvSpPr>
          <p:nvPr>
            <p:ph type="title"/>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6B9598-E53E-4315-8C78-784B9CA3D744}"/>
                  </a:ext>
                </a:extLst>
              </p:cNvPr>
              <p:cNvSpPr>
                <a:spLocks noGrp="1"/>
              </p:cNvSpPr>
              <p:nvPr>
                <p:ph idx="1"/>
              </p:nvPr>
            </p:nvSpPr>
            <p:spPr>
              <a:xfrm>
                <a:off x="257841" y="1685663"/>
                <a:ext cx="3870614" cy="3075908"/>
              </a:xfrm>
            </p:spPr>
            <p:txBody>
              <a:bodyPr/>
              <a:lstStyle/>
              <a:p>
                <a:r>
                  <a:rPr lang="en-US" dirty="0"/>
                  <a:t>Consider a line (hyperplane)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r>
                  <a:rPr lang="en-US" dirty="0"/>
                  <a:t>.</a:t>
                </a:r>
              </a:p>
              <a:p>
                <a14:m>
                  <m:oMath xmlns:m="http://schemas.openxmlformats.org/officeDocument/2006/math">
                    <m:r>
                      <a:rPr lang="en-US" b="0" i="1" smtClean="0">
                        <a:latin typeface="Cambria Math" panose="02040503050406030204" pitchFamily="18" charset="0"/>
                      </a:rPr>
                      <m:t>𝑤</m:t>
                    </m:r>
                  </m:oMath>
                </a14:m>
                <a:r>
                  <a:rPr lang="en-US" dirty="0"/>
                  <a:t> vector is perpendicular to the plane. How? </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pPr lvl="1"/>
                <a:r>
                  <a:rPr lang="en-US" dirty="0"/>
                  <a:t>Subtract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=0</m:t>
                    </m:r>
                  </m:oMath>
                </a14:m>
                <a:endParaRPr lang="en-US" dirty="0"/>
              </a:p>
              <a:p>
                <a:r>
                  <a:rPr lang="en-US" dirty="0"/>
                  <a:t>Distance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to the line is the shadow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on </a:t>
                </a:r>
                <a14:m>
                  <m:oMath xmlns:m="http://schemas.openxmlformats.org/officeDocument/2006/math">
                    <m:acc>
                      <m:accPr>
                        <m:chr m:val="̂"/>
                        <m:ctrlPr>
                          <a:rPr lang="en-US" b="0" i="1" smtClean="0">
                            <a:latin typeface="Cambria Math" panose="02040503050406030204" pitchFamily="18" charset="0"/>
                          </a:rPr>
                        </m:ctrlPr>
                      </m:accPr>
                      <m:e>
                        <m:r>
                          <m:rPr>
                            <m:sty m:val="p"/>
                          </m:rPr>
                          <a:rPr lang="en-US" b="0" i="0" smtClean="0">
                            <a:latin typeface="Cambria Math" panose="02040503050406030204" pitchFamily="18" charset="0"/>
                          </a:rPr>
                          <m:t>w</m:t>
                        </m:r>
                      </m:e>
                    </m:acc>
                  </m:oMath>
                </a14:m>
                <a:r>
                  <a:rPr lang="en-US" dirty="0"/>
                  <a:t> i.e. </a:t>
                </a:r>
                <a14:m>
                  <m:oMath xmlns:m="http://schemas.openxmlformats.org/officeDocument/2006/math">
                    <m:sSup>
                      <m:sSupPr>
                        <m:ctrlPr>
                          <a:rPr lang="en-US" sz="2000" b="0" i="1" dirty="0"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𝑤</m:t>
                            </m:r>
                          </m:e>
                        </m:acc>
                      </m:e>
                      <m:sup>
                        <m:r>
                          <a:rPr lang="en-US" sz="2000" b="0" i="1" dirty="0" smtClean="0">
                            <a:latin typeface="Cambria Math" panose="02040503050406030204" pitchFamily="18" charset="0"/>
                          </a:rPr>
                          <m:t>𝑇</m:t>
                        </m:r>
                      </m:sup>
                    </m:sSup>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𝑛</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𝑤</m:t>
                            </m:r>
                          </m:e>
                          <m:sup>
                            <m:r>
                              <a:rPr lang="en-US" sz="2000" b="0" i="1" dirty="0" smtClean="0">
                                <a:latin typeface="Cambria Math" panose="02040503050406030204" pitchFamily="18" charset="0"/>
                              </a:rPr>
                              <m:t>𝑇</m:t>
                            </m:r>
                          </m:sup>
                        </m:sSup>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𝑛</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𝑥</m:t>
                            </m:r>
                          </m:e>
                        </m:d>
                      </m:num>
                      <m:den>
                        <m:r>
                          <a:rPr lang="en-US" sz="2000" b="0" i="1" dirty="0" smtClean="0">
                            <a:latin typeface="Cambria Math" panose="02040503050406030204" pitchFamily="18" charset="0"/>
                          </a:rPr>
                          <m:t>|</m:t>
                        </m:r>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𝑤</m:t>
                            </m:r>
                          </m:e>
                        </m:d>
                        <m:r>
                          <a:rPr lang="en-US" sz="2000" b="0" i="1" dirty="0" smtClean="0">
                            <a:latin typeface="Cambria Math" panose="02040503050406030204" pitchFamily="18" charset="0"/>
                          </a:rPr>
                          <m:t>|</m:t>
                        </m:r>
                      </m:den>
                    </m:f>
                  </m:oMath>
                </a14:m>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E6B9598-E53E-4315-8C78-784B9CA3D744}"/>
                  </a:ext>
                </a:extLst>
              </p:cNvPr>
              <p:cNvSpPr>
                <a:spLocks noGrp="1" noRot="1" noChangeAspect="1" noMove="1" noResize="1" noEditPoints="1" noAdjustHandles="1" noChangeArrowheads="1" noChangeShapeType="1" noTextEdit="1"/>
              </p:cNvSpPr>
              <p:nvPr>
                <p:ph idx="1"/>
              </p:nvPr>
            </p:nvSpPr>
            <p:spPr>
              <a:xfrm>
                <a:off x="257841" y="1685663"/>
                <a:ext cx="3870614" cy="3075908"/>
              </a:xfrm>
              <a:blipFill>
                <a:blip r:embed="rId2"/>
                <a:stretch>
                  <a:fillRect l="-2047" t="-794" r="-157" b="-397"/>
                </a:stretch>
              </a:blipFill>
            </p:spPr>
            <p:txBody>
              <a:bodyPr/>
              <a:lstStyle/>
              <a:p>
                <a:r>
                  <a:rPr lang="en-US">
                    <a:noFill/>
                  </a:rPr>
                  <a:t> </a:t>
                </a:r>
              </a:p>
            </p:txBody>
          </p:sp>
        </mc:Fallback>
      </mc:AlternateContent>
      <p:grpSp>
        <p:nvGrpSpPr>
          <p:cNvPr id="23" name="Canvas 68">
            <a:extLst>
              <a:ext uri="{FF2B5EF4-FFF2-40B4-BE49-F238E27FC236}">
                <a16:creationId xmlns:a16="http://schemas.microsoft.com/office/drawing/2014/main" id="{672849BB-593B-4C05-AE1E-16F4E14D177D}"/>
              </a:ext>
            </a:extLst>
          </p:cNvPr>
          <p:cNvGrpSpPr/>
          <p:nvPr/>
        </p:nvGrpSpPr>
        <p:grpSpPr>
          <a:xfrm>
            <a:off x="4440729" y="1685663"/>
            <a:ext cx="4267319" cy="2756527"/>
            <a:chOff x="0" y="0"/>
            <a:chExt cx="3405505" cy="2134235"/>
          </a:xfrm>
        </p:grpSpPr>
        <p:sp>
          <p:nvSpPr>
            <p:cNvPr id="24" name="Rectangle 23">
              <a:extLst>
                <a:ext uri="{FF2B5EF4-FFF2-40B4-BE49-F238E27FC236}">
                  <a16:creationId xmlns:a16="http://schemas.microsoft.com/office/drawing/2014/main" id="{CA9A88E0-2F64-4B0D-AAB2-A68B9731EBC1}"/>
                </a:ext>
              </a:extLst>
            </p:cNvPr>
            <p:cNvSpPr/>
            <p:nvPr/>
          </p:nvSpPr>
          <p:spPr>
            <a:xfrm>
              <a:off x="0" y="0"/>
              <a:ext cx="3405505" cy="2134235"/>
            </a:xfrm>
            <a:prstGeom prst="rect">
              <a:avLst/>
            </a:prstGeom>
            <a:ln>
              <a:solidFill>
                <a:schemeClr val="tx1"/>
              </a:solidFill>
            </a:ln>
          </p:spPr>
        </p:sp>
        <p:sp>
          <p:nvSpPr>
            <p:cNvPr id="25" name="Multiplication Sign 24">
              <a:extLst>
                <a:ext uri="{FF2B5EF4-FFF2-40B4-BE49-F238E27FC236}">
                  <a16:creationId xmlns:a16="http://schemas.microsoft.com/office/drawing/2014/main" id="{60A03E15-CFB3-4954-A518-4836C81F7770}"/>
                </a:ext>
              </a:extLst>
            </p:cNvPr>
            <p:cNvSpPr/>
            <p:nvPr/>
          </p:nvSpPr>
          <p:spPr>
            <a:xfrm>
              <a:off x="302952" y="1386990"/>
              <a:ext cx="97822" cy="15454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Multiplication Sign 25">
              <a:extLst>
                <a:ext uri="{FF2B5EF4-FFF2-40B4-BE49-F238E27FC236}">
                  <a16:creationId xmlns:a16="http://schemas.microsoft.com/office/drawing/2014/main" id="{BB6D047C-1632-4CB9-B3FE-B32A8BECD878}"/>
                </a:ext>
              </a:extLst>
            </p:cNvPr>
            <p:cNvSpPr/>
            <p:nvPr/>
          </p:nvSpPr>
          <p:spPr>
            <a:xfrm>
              <a:off x="36758" y="749182"/>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Multiplication Sign 26">
              <a:extLst>
                <a:ext uri="{FF2B5EF4-FFF2-40B4-BE49-F238E27FC236}">
                  <a16:creationId xmlns:a16="http://schemas.microsoft.com/office/drawing/2014/main" id="{0FDA212F-1CDA-48C9-A0B3-30023B7402F6}"/>
                </a:ext>
              </a:extLst>
            </p:cNvPr>
            <p:cNvSpPr/>
            <p:nvPr/>
          </p:nvSpPr>
          <p:spPr>
            <a:xfrm>
              <a:off x="992898" y="1663582"/>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Oval 27">
              <a:extLst>
                <a:ext uri="{FF2B5EF4-FFF2-40B4-BE49-F238E27FC236}">
                  <a16:creationId xmlns:a16="http://schemas.microsoft.com/office/drawing/2014/main" id="{39071003-33E6-4993-92CC-4371297F10E1}"/>
                </a:ext>
              </a:extLst>
            </p:cNvPr>
            <p:cNvSpPr/>
            <p:nvPr/>
          </p:nvSpPr>
          <p:spPr>
            <a:xfrm>
              <a:off x="2036391" y="2510"/>
              <a:ext cx="96592" cy="10947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Oval 28">
              <a:extLst>
                <a:ext uri="{FF2B5EF4-FFF2-40B4-BE49-F238E27FC236}">
                  <a16:creationId xmlns:a16="http://schemas.microsoft.com/office/drawing/2014/main" id="{BAA5E7C3-AA7E-4B87-A783-C0E48035FBC5}"/>
                </a:ext>
              </a:extLst>
            </p:cNvPr>
            <p:cNvSpPr/>
            <p:nvPr/>
          </p:nvSpPr>
          <p:spPr>
            <a:xfrm>
              <a:off x="2770182" y="1109790"/>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Oval 29">
              <a:extLst>
                <a:ext uri="{FF2B5EF4-FFF2-40B4-BE49-F238E27FC236}">
                  <a16:creationId xmlns:a16="http://schemas.microsoft.com/office/drawing/2014/main" id="{2D278657-F20F-46BA-9C5C-B6615B069EC0}"/>
                </a:ext>
              </a:extLst>
            </p:cNvPr>
            <p:cNvSpPr/>
            <p:nvPr/>
          </p:nvSpPr>
          <p:spPr>
            <a:xfrm>
              <a:off x="3176400" y="309032"/>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1" name="Straight Connector 30">
              <a:extLst>
                <a:ext uri="{FF2B5EF4-FFF2-40B4-BE49-F238E27FC236}">
                  <a16:creationId xmlns:a16="http://schemas.microsoft.com/office/drawing/2014/main" id="{94EBDE03-458F-4424-A7A2-1B3CACDD223C}"/>
                </a:ext>
              </a:extLst>
            </p:cNvPr>
            <p:cNvCxnSpPr>
              <a:cxnSpLocks/>
            </p:cNvCxnSpPr>
            <p:nvPr/>
          </p:nvCxnSpPr>
          <p:spPr>
            <a:xfrm>
              <a:off x="764847" y="0"/>
              <a:ext cx="1808385" cy="2099154"/>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 Box 2">
                  <a:extLst>
                    <a:ext uri="{FF2B5EF4-FFF2-40B4-BE49-F238E27FC236}">
                      <a16:creationId xmlns:a16="http://schemas.microsoft.com/office/drawing/2014/main" id="{5E536ABF-84FA-4504-8144-41CC1B0BD2BC}"/>
                    </a:ext>
                  </a:extLst>
                </p:cNvPr>
                <p:cNvSpPr txBox="1">
                  <a:spLocks noChangeArrowheads="1"/>
                </p:cNvSpPr>
                <p:nvPr/>
              </p:nvSpPr>
              <p:spPr bwMode="auto">
                <a:xfrm>
                  <a:off x="150747" y="346584"/>
                  <a:ext cx="864127" cy="28956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ea typeface="Calibri" panose="020F0502020204030204" pitchFamily="34" charset="0"/>
                              </a:rPr>
                            </m:ctrlPr>
                          </m:sSupPr>
                          <m:e>
                            <m:r>
                              <a:rPr lang="en-US" sz="1200" i="1">
                                <a:effectLst/>
                                <a:latin typeface="Cambria Math" panose="02040503050406030204" pitchFamily="18" charset="0"/>
                                <a:ea typeface="Calibri" panose="020F0502020204030204" pitchFamily="34" charset="0"/>
                              </a:rPr>
                              <m:t>𝑤</m:t>
                            </m:r>
                          </m:e>
                          <m:sup>
                            <m:r>
                              <a:rPr lang="en-US" sz="1200" i="1">
                                <a:effectLst/>
                                <a:latin typeface="Cambria Math" panose="02040503050406030204" pitchFamily="18" charset="0"/>
                                <a:ea typeface="Calibri" panose="020F0502020204030204" pitchFamily="34" charset="0"/>
                              </a:rPr>
                              <m:t>𝑇</m:t>
                            </m:r>
                          </m:sup>
                        </m:sSup>
                        <m:r>
                          <a:rPr lang="en-US" sz="1200" i="1">
                            <a:effectLst/>
                            <a:latin typeface="Cambria Math" panose="02040503050406030204" pitchFamily="18" charset="0"/>
                            <a:ea typeface="Calibri" panose="020F0502020204030204" pitchFamily="34" charset="0"/>
                          </a:rPr>
                          <m:t>𝑥</m:t>
                        </m:r>
                        <m:r>
                          <a:rPr lang="en-US" sz="1200" i="1">
                            <a:effectLst/>
                            <a:latin typeface="Cambria Math" panose="02040503050406030204" pitchFamily="18" charset="0"/>
                            <a:ea typeface="Calibri" panose="020F0502020204030204" pitchFamily="34" charset="0"/>
                          </a:rPr>
                          <m:t>+</m:t>
                        </m:r>
                        <m:r>
                          <a:rPr lang="en-US" sz="1200" i="1">
                            <a:effectLst/>
                            <a:latin typeface="Cambria Math" panose="02040503050406030204" pitchFamily="18" charset="0"/>
                            <a:ea typeface="Calibri" panose="020F0502020204030204" pitchFamily="34" charset="0"/>
                          </a:rPr>
                          <m:t>𝑏</m:t>
                        </m:r>
                        <m:r>
                          <a:rPr lang="en-US" sz="1200" i="1">
                            <a:effectLst/>
                            <a:latin typeface="Cambria Math" panose="02040503050406030204" pitchFamily="18" charset="0"/>
                            <a:ea typeface="Calibri" panose="020F0502020204030204" pitchFamily="34" charset="0"/>
                          </a:rPr>
                          <m:t>=0</m:t>
                        </m:r>
                      </m:oMath>
                    </m:oMathPara>
                  </a14:m>
                  <a:endParaRPr lang="en-US" sz="1400" dirty="0">
                    <a:effectLst/>
                    <a:latin typeface="Times New Roman" panose="02020603050405020304" pitchFamily="18" charset="0"/>
                    <a:ea typeface="Times New Roman" panose="02020603050405020304" pitchFamily="18" charset="0"/>
                  </a:endParaRPr>
                </a:p>
              </p:txBody>
            </p:sp>
          </mc:Choice>
          <mc:Fallback>
            <p:sp>
              <p:nvSpPr>
                <p:cNvPr id="32" name="Text Box 2">
                  <a:extLst>
                    <a:ext uri="{FF2B5EF4-FFF2-40B4-BE49-F238E27FC236}">
                      <a16:creationId xmlns:a16="http://schemas.microsoft.com/office/drawing/2014/main" id="{5E536ABF-84FA-4504-8144-41CC1B0BD2BC}"/>
                    </a:ext>
                  </a:extLst>
                </p:cNvPr>
                <p:cNvSpPr txBox="1">
                  <a:spLocks noRot="1" noChangeAspect="1" noMove="1" noResize="1" noEditPoints="1" noAdjustHandles="1" noChangeArrowheads="1" noChangeShapeType="1" noTextEdit="1"/>
                </p:cNvSpPr>
                <p:nvPr/>
              </p:nvSpPr>
              <p:spPr bwMode="auto">
                <a:xfrm>
                  <a:off x="150747" y="346584"/>
                  <a:ext cx="864127" cy="289560"/>
                </a:xfrm>
                <a:prstGeom prst="rect">
                  <a:avLst/>
                </a:prstGeom>
                <a:blipFill>
                  <a:blip r:embed="rId3"/>
                  <a:stretch>
                    <a:fillRect/>
                  </a:stretch>
                </a:blipFill>
                <a:ln w="9525">
                  <a:noFill/>
                  <a:miter lim="800000"/>
                  <a:headEnd/>
                  <a:tailEnd/>
                </a:ln>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759D07AA-1A3D-4F8B-BFE7-164708CE25CB}"/>
                </a:ext>
              </a:extLst>
            </p:cNvPr>
            <p:cNvCxnSpPr>
              <a:stCxn id="27" idx="1"/>
            </p:cNvCxnSpPr>
            <p:nvPr/>
          </p:nvCxnSpPr>
          <p:spPr>
            <a:xfrm flipV="1">
              <a:off x="1067067" y="1126800"/>
              <a:ext cx="678289" cy="5735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00C2E6A-18AE-4A6E-8AAE-52A5F441D208}"/>
                </a:ext>
              </a:extLst>
            </p:cNvPr>
            <p:cNvSpPr/>
            <p:nvPr/>
          </p:nvSpPr>
          <p:spPr>
            <a:xfrm rot="2967671">
              <a:off x="1700278" y="1158998"/>
              <a:ext cx="103031" cy="837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mc:AlternateContent xmlns:mc="http://schemas.openxmlformats.org/markup-compatibility/2006">
          <mc:Choice xmlns:a14="http://schemas.microsoft.com/office/drawing/2010/main" Requires="a14">
            <p:sp>
              <p:nvSpPr>
                <p:cNvPr id="35" name="Text Box 72">
                  <a:extLst>
                    <a:ext uri="{FF2B5EF4-FFF2-40B4-BE49-F238E27FC236}">
                      <a16:creationId xmlns:a16="http://schemas.microsoft.com/office/drawing/2014/main" id="{E978A3FE-80DF-4F01-A932-7C9FD3424565}"/>
                    </a:ext>
                  </a:extLst>
                </p:cNvPr>
                <p:cNvSpPr txBox="1"/>
                <p:nvPr/>
              </p:nvSpPr>
              <p:spPr>
                <a:xfrm>
                  <a:off x="772846" y="1570992"/>
                  <a:ext cx="197017" cy="217560"/>
                </a:xfrm>
                <a:prstGeom prst="rect">
                  <a:avLst/>
                </a:prstGeom>
                <a:solidFill>
                  <a:schemeClr val="lt1"/>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5" name="Text Box 72">
                  <a:extLst>
                    <a:ext uri="{FF2B5EF4-FFF2-40B4-BE49-F238E27FC236}">
                      <a16:creationId xmlns:a16="http://schemas.microsoft.com/office/drawing/2014/main" id="{E978A3FE-80DF-4F01-A932-7C9FD3424565}"/>
                    </a:ext>
                  </a:extLst>
                </p:cNvPr>
                <p:cNvSpPr txBox="1">
                  <a:spLocks noRot="1" noChangeAspect="1" noMove="1" noResize="1" noEditPoints="1" noAdjustHandles="1" noChangeArrowheads="1" noChangeShapeType="1" noTextEdit="1"/>
                </p:cNvSpPr>
                <p:nvPr/>
              </p:nvSpPr>
              <p:spPr>
                <a:xfrm>
                  <a:off x="772846" y="1570992"/>
                  <a:ext cx="197017" cy="217560"/>
                </a:xfrm>
                <a:prstGeom prst="rect">
                  <a:avLst/>
                </a:prstGeom>
                <a:blipFill>
                  <a:blip r:embed="rId4"/>
                  <a:stretch>
                    <a:fillRect r="-4878"/>
                  </a:stretch>
                </a:blipFill>
                <a:ln w="6350">
                  <a:noFill/>
                </a:ln>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43A708F3-F95A-442C-8DB4-6E62A3340445}"/>
                </a:ext>
              </a:extLst>
            </p:cNvPr>
            <p:cNvCxnSpPr/>
            <p:nvPr/>
          </p:nvCxnSpPr>
          <p:spPr>
            <a:xfrm flipH="1">
              <a:off x="882472" y="772631"/>
              <a:ext cx="553791"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 Box 75">
                  <a:extLst>
                    <a:ext uri="{FF2B5EF4-FFF2-40B4-BE49-F238E27FC236}">
                      <a16:creationId xmlns:a16="http://schemas.microsoft.com/office/drawing/2014/main" id="{2DB7C2BA-0A7A-4B4D-8576-1DC74A75AE10}"/>
                    </a:ext>
                  </a:extLst>
                </p:cNvPr>
                <p:cNvSpPr txBox="1"/>
                <p:nvPr/>
              </p:nvSpPr>
              <p:spPr>
                <a:xfrm>
                  <a:off x="764847" y="746307"/>
                  <a:ext cx="317140" cy="25170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𝑤</m:t>
                            </m:r>
                          </m:e>
                        </m:acc>
                      </m:oMath>
                    </m:oMathPara>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7" name="Text Box 75">
                  <a:extLst>
                    <a:ext uri="{FF2B5EF4-FFF2-40B4-BE49-F238E27FC236}">
                      <a16:creationId xmlns:a16="http://schemas.microsoft.com/office/drawing/2014/main" id="{2DB7C2BA-0A7A-4B4D-8576-1DC74A75AE10}"/>
                    </a:ext>
                  </a:extLst>
                </p:cNvPr>
                <p:cNvSpPr txBox="1">
                  <a:spLocks noRot="1" noChangeAspect="1" noMove="1" noResize="1" noEditPoints="1" noAdjustHandles="1" noChangeArrowheads="1" noChangeShapeType="1" noTextEdit="1"/>
                </p:cNvSpPr>
                <p:nvPr/>
              </p:nvSpPr>
              <p:spPr>
                <a:xfrm>
                  <a:off x="764847" y="746307"/>
                  <a:ext cx="317140" cy="251704"/>
                </a:xfrm>
                <a:prstGeom prst="rect">
                  <a:avLst/>
                </a:prstGeom>
                <a:blipFill>
                  <a:blip r:embed="rId5"/>
                  <a:stretch>
                    <a:fillRect r="-7692"/>
                  </a:stretch>
                </a:blipFill>
                <a:ln w="6350">
                  <a:noFill/>
                </a:ln>
              </p:spPr>
              <p:txBody>
                <a:bodyPr/>
                <a:lstStyle/>
                <a:p>
                  <a:r>
                    <a:rPr lang="en-US">
                      <a:noFill/>
                    </a:rPr>
                    <a:t> </a:t>
                  </a:r>
                </a:p>
              </p:txBody>
            </p:sp>
          </mc:Fallback>
        </mc:AlternateContent>
        <p:sp>
          <p:nvSpPr>
            <p:cNvPr id="38" name="Oval 37">
              <a:extLst>
                <a:ext uri="{FF2B5EF4-FFF2-40B4-BE49-F238E27FC236}">
                  <a16:creationId xmlns:a16="http://schemas.microsoft.com/office/drawing/2014/main" id="{EB3477C3-98C3-4137-9837-E7F89FFE7AD2}"/>
                </a:ext>
              </a:extLst>
            </p:cNvPr>
            <p:cNvSpPr/>
            <p:nvPr/>
          </p:nvSpPr>
          <p:spPr>
            <a:xfrm>
              <a:off x="2054449" y="148740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9" name="Straight Connector 38">
              <a:extLst>
                <a:ext uri="{FF2B5EF4-FFF2-40B4-BE49-F238E27FC236}">
                  <a16:creationId xmlns:a16="http://schemas.microsoft.com/office/drawing/2014/main" id="{9D9853A5-1161-40E2-A7BC-2B33BDFC3BCC}"/>
                </a:ext>
              </a:extLst>
            </p:cNvPr>
            <p:cNvCxnSpPr>
              <a:stCxn id="27" idx="1"/>
              <a:endCxn id="38" idx="6"/>
            </p:cNvCxnSpPr>
            <p:nvPr/>
          </p:nvCxnSpPr>
          <p:spPr>
            <a:xfrm flipV="1">
              <a:off x="1067067" y="1510007"/>
              <a:ext cx="1032875" cy="19035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 Box 75">
                  <a:extLst>
                    <a:ext uri="{FF2B5EF4-FFF2-40B4-BE49-F238E27FC236}">
                      <a16:creationId xmlns:a16="http://schemas.microsoft.com/office/drawing/2014/main" id="{8D47F4BE-A9FE-442E-8FBF-FB458B8CB69B}"/>
                    </a:ext>
                  </a:extLst>
                </p:cNvPr>
                <p:cNvSpPr txBox="1"/>
                <p:nvPr/>
              </p:nvSpPr>
              <p:spPr>
                <a:xfrm>
                  <a:off x="2122977" y="1280990"/>
                  <a:ext cx="214579" cy="25187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14:m>
                    <m:oMath xmlns:m="http://schemas.openxmlformats.org/officeDocument/2006/math">
                      <m:r>
                        <a:rPr lang="en-US" sz="1200" i="1">
                          <a:effectLst/>
                          <a:latin typeface="Cambria Math" panose="02040503050406030204" pitchFamily="18" charset="0"/>
                          <a:ea typeface="Times New Roman" panose="02020603050405020304" pitchFamily="18" charset="0"/>
                        </a:rPr>
                        <m:t>𝑥</m:t>
                      </m:r>
                    </m:oMath>
                  </a14:m>
                  <a:r>
                    <a:rPr lang="en-US" sz="1200">
                      <a:effectLst/>
                      <a:latin typeface="Times New Roman" panose="02020603050405020304" pitchFamily="18" charset="0"/>
                      <a:ea typeface="Times New Roman" panose="02020603050405020304" pitchFamily="18" charset="0"/>
                    </a:rPr>
                    <a:t> </a:t>
                  </a:r>
                </a:p>
              </p:txBody>
            </p:sp>
          </mc:Choice>
          <mc:Fallback xmlns="">
            <p:sp>
              <p:nvSpPr>
                <p:cNvPr id="40" name="Text Box 75">
                  <a:extLst>
                    <a:ext uri="{FF2B5EF4-FFF2-40B4-BE49-F238E27FC236}">
                      <a16:creationId xmlns:a16="http://schemas.microsoft.com/office/drawing/2014/main" id="{8D47F4BE-A9FE-442E-8FBF-FB458B8CB69B}"/>
                    </a:ext>
                  </a:extLst>
                </p:cNvPr>
                <p:cNvSpPr txBox="1">
                  <a:spLocks noRot="1" noChangeAspect="1" noMove="1" noResize="1" noEditPoints="1" noAdjustHandles="1" noChangeArrowheads="1" noChangeShapeType="1" noTextEdit="1"/>
                </p:cNvSpPr>
                <p:nvPr/>
              </p:nvSpPr>
              <p:spPr>
                <a:xfrm>
                  <a:off x="2122977" y="1280990"/>
                  <a:ext cx="214579" cy="251874"/>
                </a:xfrm>
                <a:prstGeom prst="rect">
                  <a:avLst/>
                </a:prstGeom>
                <a:blipFill>
                  <a:blip r:embed="rId6"/>
                  <a:stretch>
                    <a:fillRect/>
                  </a:stretch>
                </a:blipFill>
                <a:ln w="6350">
                  <a:noFill/>
                </a:ln>
              </p:spPr>
              <p:txBody>
                <a:bodyPr/>
                <a:lstStyle/>
                <a:p>
                  <a:r>
                    <a:rPr lang="en-US">
                      <a:noFill/>
                    </a:rPr>
                    <a:t> </a:t>
                  </a:r>
                </a:p>
              </p:txBody>
            </p:sp>
          </mc:Fallback>
        </mc:AlternateContent>
        <p:sp>
          <p:nvSpPr>
            <p:cNvPr id="41" name="Text Box 75">
              <a:extLst>
                <a:ext uri="{FF2B5EF4-FFF2-40B4-BE49-F238E27FC236}">
                  <a16:creationId xmlns:a16="http://schemas.microsoft.com/office/drawing/2014/main" id="{16F5C9CF-7C3B-4C22-9F45-ED4F7E956AFB}"/>
                </a:ext>
              </a:extLst>
            </p:cNvPr>
            <p:cNvSpPr txBox="1"/>
            <p:nvPr/>
          </p:nvSpPr>
          <p:spPr>
            <a:xfrm>
              <a:off x="1777553" y="894114"/>
              <a:ext cx="96943" cy="2514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200">
                  <a:effectLst/>
                  <a:latin typeface="Times New Roman" panose="02020603050405020304" pitchFamily="18" charset="0"/>
                  <a:ea typeface="Times New Roman" panose="02020603050405020304" pitchFamily="18" charset="0"/>
                </a:rPr>
                <a:t>z </a:t>
              </a:r>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2B8C05F-FE69-4BDA-9AE9-9DF1541C200A}"/>
                  </a:ext>
                </a:extLst>
              </p:cNvPr>
              <p:cNvSpPr txBox="1"/>
              <p:nvPr/>
            </p:nvSpPr>
            <p:spPr>
              <a:xfrm>
                <a:off x="401836" y="5096107"/>
                <a:ext cx="8140075" cy="1458284"/>
              </a:xfrm>
              <a:prstGeom prst="rect">
                <a:avLst/>
              </a:prstGeom>
              <a:noFill/>
            </p:spPr>
            <p:txBody>
              <a:bodyPr wrap="square" rtlCol="0">
                <a:spAutoFit/>
              </a:bodyPr>
              <a:lstStyle/>
              <a:p>
                <a14:m>
                  <m:oMath xmlns:m="http://schemas.openxmlformats.org/officeDocument/2006/math">
                    <m:f>
                      <m:fPr>
                        <m:ctrlPr>
                          <a:rPr lang="en-US" sz="2000" i="1" dirty="0" smtClean="0">
                            <a:latin typeface="Cambria Math" panose="02040503050406030204" pitchFamily="18" charset="0"/>
                          </a:rPr>
                        </m:ctrlPr>
                      </m:fPr>
                      <m:num>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𝑇</m:t>
                            </m:r>
                          </m:sup>
                        </m:sSup>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𝑥</m:t>
                                </m:r>
                              </m:e>
                              <m:sub>
                                <m:r>
                                  <a:rPr lang="en-US" sz="2000" i="1" dirty="0">
                                    <a:latin typeface="Cambria Math" panose="02040503050406030204" pitchFamily="18" charset="0"/>
                                  </a:rPr>
                                  <m:t>𝑛</m:t>
                                </m:r>
                              </m:sub>
                            </m:sSub>
                            <m:r>
                              <a:rPr lang="en-US" sz="2000" i="1" dirty="0">
                                <a:latin typeface="Cambria Math" panose="02040503050406030204" pitchFamily="18" charset="0"/>
                              </a:rPr>
                              <m:t>−</m:t>
                            </m:r>
                            <m:r>
                              <a:rPr lang="en-US" sz="2000" i="1" dirty="0">
                                <a:latin typeface="Cambria Math" panose="02040503050406030204" pitchFamily="18" charset="0"/>
                              </a:rPr>
                              <m:t>𝑥</m:t>
                            </m:r>
                          </m:e>
                        </m:d>
                      </m:num>
                      <m:den>
                        <m:r>
                          <a:rPr lang="en-US" sz="2000" i="1" dirty="0">
                            <a:latin typeface="Cambria Math" panose="02040503050406030204" pitchFamily="18" charset="0"/>
                          </a:rPr>
                          <m:t>|</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r>
                          <a:rPr lang="en-US" sz="2000" i="1" dirty="0">
                            <a:latin typeface="Cambria Math" panose="02040503050406030204" pitchFamily="18" charset="0"/>
                          </a:rPr>
                          <m:t>|</m:t>
                        </m:r>
                      </m:den>
                    </m:f>
                    <m:r>
                      <a:rPr lang="en-US" sz="2000" i="1" dirty="0">
                        <a:latin typeface="Cambria Math" panose="02040503050406030204" pitchFamily="18" charset="0"/>
                      </a:rPr>
                      <m:t>=</m:t>
                    </m:r>
                    <m:f>
                      <m:fPr>
                        <m:ctrlPr>
                          <a:rPr lang="en-US" sz="2000" i="1" dirty="0">
                            <a:latin typeface="Cambria Math" panose="02040503050406030204" pitchFamily="18" charset="0"/>
                          </a:rPr>
                        </m:ctrlPr>
                      </m:fPr>
                      <m:num>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en-US" sz="2000" i="1" dirty="0">
                                <a:latin typeface="Cambria Math" panose="02040503050406030204" pitchFamily="18" charset="0"/>
                              </a:rPr>
                            </m:ctrlPr>
                          </m:sSubPr>
                          <m:e>
                            <m:r>
                              <a:rPr lang="en-US" sz="2000" i="1" dirty="0">
                                <a:latin typeface="Cambria Math" panose="02040503050406030204" pitchFamily="18" charset="0"/>
                              </a:rPr>
                              <m:t>𝑥</m:t>
                            </m:r>
                          </m:e>
                          <m:sub>
                            <m:r>
                              <a:rPr lang="en-US" sz="2000" i="1" dirty="0">
                                <a:latin typeface="Cambria Math" panose="02040503050406030204" pitchFamily="18" charset="0"/>
                              </a:rPr>
                              <m:t>𝑛</m:t>
                            </m:r>
                          </m:sub>
                        </m:sSub>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𝑇</m:t>
                            </m:r>
                          </m:sup>
                        </m:sSup>
                        <m:r>
                          <a:rPr lang="en-US" sz="2000" i="1" dirty="0">
                            <a:latin typeface="Cambria Math" panose="02040503050406030204" pitchFamily="18" charset="0"/>
                          </a:rPr>
                          <m:t>𝑥</m:t>
                        </m:r>
                      </m:num>
                      <m:den>
                        <m:r>
                          <a:rPr lang="en-US" sz="2000" i="1" dirty="0">
                            <a:latin typeface="Cambria Math" panose="02040503050406030204" pitchFamily="18" charset="0"/>
                          </a:rPr>
                          <m:t>|</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r>
                          <a:rPr lang="en-US" sz="2000" i="1" dirty="0">
                            <a:latin typeface="Cambria Math" panose="02040503050406030204" pitchFamily="18" charset="0"/>
                          </a:rPr>
                          <m:t>|</m:t>
                        </m:r>
                      </m:den>
                    </m:f>
                  </m:oMath>
                </a14:m>
                <a:r>
                  <a:rPr lang="en-US" sz="2000" dirty="0"/>
                  <a:t>= </a:t>
                </a:r>
                <a14:m>
                  <m:oMath xmlns:m="http://schemas.openxmlformats.org/officeDocument/2006/math">
                    <m:f>
                      <m:fPr>
                        <m:ctrlPr>
                          <a:rPr lang="en-US" sz="2000" i="1" dirty="0">
                            <a:latin typeface="Cambria Math" panose="02040503050406030204" pitchFamily="18" charset="0"/>
                          </a:rPr>
                        </m:ctrlPr>
                      </m:fPr>
                      <m:num>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en-US" sz="2000" i="1" dirty="0">
                                <a:latin typeface="Cambria Math" panose="02040503050406030204" pitchFamily="18" charset="0"/>
                              </a:rPr>
                            </m:ctrlPr>
                          </m:sSubPr>
                          <m:e>
                            <m:r>
                              <a:rPr lang="en-US" sz="2000" i="1" dirty="0">
                                <a:latin typeface="Cambria Math" panose="02040503050406030204" pitchFamily="18" charset="0"/>
                              </a:rPr>
                              <m:t>𝑥</m:t>
                            </m:r>
                          </m:e>
                          <m:sub>
                            <m:r>
                              <a:rPr lang="en-US" sz="2000" i="1" dirty="0">
                                <a:latin typeface="Cambria Math" panose="02040503050406030204" pitchFamily="18" charset="0"/>
                              </a:rPr>
                              <m:t>𝑛</m:t>
                            </m:r>
                          </m:sub>
                        </m:sSub>
                        <m:r>
                          <a:rPr lang="en-US" sz="2000" i="1" dirty="0">
                            <a:latin typeface="Cambria Math" panose="02040503050406030204" pitchFamily="18" charset="0"/>
                          </a:rPr>
                          <m:t>+</m:t>
                        </m:r>
                        <m:r>
                          <a:rPr lang="en-US" sz="2000" i="1" dirty="0">
                            <a:latin typeface="Cambria Math" panose="02040503050406030204" pitchFamily="18" charset="0"/>
                          </a:rPr>
                          <m:t>𝑏</m:t>
                        </m:r>
                        <m:r>
                          <a:rPr lang="en-US" sz="2000" i="1" dirty="0">
                            <a:latin typeface="Cambria Math" panose="02040503050406030204" pitchFamily="18" charset="0"/>
                          </a:rPr>
                          <m:t> −</m:t>
                        </m:r>
                        <m:d>
                          <m:dPr>
                            <m:ctrlPr>
                              <a:rPr lang="en-US" sz="2000" i="1" dirty="0">
                                <a:latin typeface="Cambria Math" panose="02040503050406030204" pitchFamily="18" charset="0"/>
                              </a:rPr>
                            </m:ctrlPr>
                          </m:dPr>
                          <m:e>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𝑇</m:t>
                                </m:r>
                              </m:sup>
                            </m:sSup>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𝑏</m:t>
                            </m:r>
                          </m:e>
                        </m:d>
                      </m:num>
                      <m:den>
                        <m:r>
                          <a:rPr lang="en-US" sz="2000" i="1" dirty="0">
                            <a:latin typeface="Cambria Math" panose="02040503050406030204" pitchFamily="18" charset="0"/>
                          </a:rPr>
                          <m:t>|</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r>
                          <a:rPr lang="en-US" sz="2000" i="1" dirty="0">
                            <a:latin typeface="Cambria Math" panose="02040503050406030204" pitchFamily="18" charset="0"/>
                          </a:rPr>
                          <m:t>|</m:t>
                        </m:r>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𝑤</m:t>
                            </m:r>
                          </m:e>
                          <m:sup>
                            <m:r>
                              <a:rPr lang="en-US" sz="2000" b="0" i="1" dirty="0" smtClean="0">
                                <a:latin typeface="Cambria Math" panose="02040503050406030204" pitchFamily="18" charset="0"/>
                              </a:rPr>
                              <m:t>𝑇</m:t>
                            </m:r>
                          </m:sup>
                        </m:sSup>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𝑛</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𝑏</m:t>
                        </m:r>
                      </m:num>
                      <m:den>
                        <m:r>
                          <a:rPr lang="en-US" sz="2000" b="0" i="1" dirty="0" smtClean="0">
                            <a:latin typeface="Cambria Math" panose="02040503050406030204" pitchFamily="18" charset="0"/>
                          </a:rPr>
                          <m:t>|</m:t>
                        </m:r>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𝑤</m:t>
                            </m:r>
                          </m:e>
                        </m:d>
                        <m:r>
                          <a:rPr lang="en-US" sz="2000" b="0" i="1" dirty="0" smtClean="0">
                            <a:latin typeface="Cambria Math" panose="02040503050406030204" pitchFamily="18" charset="0"/>
                          </a:rPr>
                          <m:t>|</m:t>
                        </m:r>
                      </m:den>
                    </m:f>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margin does not change if I scale w and </a:t>
                </a:r>
                <a14:m>
                  <m:oMath xmlns:m="http://schemas.openxmlformats.org/officeDocument/2006/math">
                    <m:r>
                      <a:rPr lang="en-US" b="0" i="1" smtClean="0">
                        <a:latin typeface="Cambria Math" panose="02040503050406030204" pitchFamily="18" charset="0"/>
                      </a:rPr>
                      <m:t>𝑏</m:t>
                    </m:r>
                  </m:oMath>
                </a14:m>
                <a:r>
                  <a:rPr lang="en-US" dirty="0"/>
                  <a:t> by a constant K! So I am free to choose an arbitrary constant K. I choose K such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a14:m>
                <a:r>
                  <a:rPr lang="en-US" dirty="0"/>
                  <a:t>.</a:t>
                </a:r>
              </a:p>
            </p:txBody>
          </p:sp>
        </mc:Choice>
        <mc:Fallback xmlns="">
          <p:sp>
            <p:nvSpPr>
              <p:cNvPr id="42" name="TextBox 41">
                <a:extLst>
                  <a:ext uri="{FF2B5EF4-FFF2-40B4-BE49-F238E27FC236}">
                    <a16:creationId xmlns:a16="http://schemas.microsoft.com/office/drawing/2014/main" id="{92B8C05F-FE69-4BDA-9AE9-9DF1541C200A}"/>
                  </a:ext>
                </a:extLst>
              </p:cNvPr>
              <p:cNvSpPr txBox="1">
                <a:spLocks noRot="1" noChangeAspect="1" noMove="1" noResize="1" noEditPoints="1" noAdjustHandles="1" noChangeArrowheads="1" noChangeShapeType="1" noTextEdit="1"/>
              </p:cNvSpPr>
              <p:nvPr/>
            </p:nvSpPr>
            <p:spPr>
              <a:xfrm>
                <a:off x="401836" y="5096107"/>
                <a:ext cx="8140075" cy="1458284"/>
              </a:xfrm>
              <a:prstGeom prst="rect">
                <a:avLst/>
              </a:prstGeom>
              <a:blipFill>
                <a:blip r:embed="rId7"/>
                <a:stretch>
                  <a:fillRect l="-524" b="-5858"/>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9CC636EC-A56C-47C8-AAD4-5EE51A44CDE4}"/>
              </a:ext>
            </a:extLst>
          </p:cNvPr>
          <p:cNvSpPr/>
          <p:nvPr/>
        </p:nvSpPr>
        <p:spPr bwMode="auto">
          <a:xfrm rot="19178719">
            <a:off x="5170311" y="1909526"/>
            <a:ext cx="376213" cy="175275"/>
          </a:xfrm>
          <a:prstGeom prst="rightArrow">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32449350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8D01EC6E-7DA4-49B0-BFB4-1AC903C8BC6E}"/>
              </a:ext>
            </a:extLst>
          </p:cNvPr>
          <p:cNvSpPr/>
          <p:nvPr/>
        </p:nvSpPr>
        <p:spPr bwMode="auto">
          <a:xfrm>
            <a:off x="5396090" y="3239914"/>
            <a:ext cx="3307699" cy="2758663"/>
          </a:xfrm>
          <a:custGeom>
            <a:avLst/>
            <a:gdLst>
              <a:gd name="connsiteX0" fmla="*/ 0 w 3307699"/>
              <a:gd name="connsiteY0" fmla="*/ 0 h 2758663"/>
              <a:gd name="connsiteX1" fmla="*/ 3262489 w 3307699"/>
              <a:gd name="connsiteY1" fmla="*/ 0 h 2758663"/>
              <a:gd name="connsiteX2" fmla="*/ 3285067 w 3307699"/>
              <a:gd name="connsiteY2" fmla="*/ 237067 h 2758663"/>
              <a:gd name="connsiteX3" fmla="*/ 3251200 w 3307699"/>
              <a:gd name="connsiteY3" fmla="*/ 801512 h 2758663"/>
              <a:gd name="connsiteX4" fmla="*/ 3239911 w 3307699"/>
              <a:gd name="connsiteY4" fmla="*/ 1038578 h 2758663"/>
              <a:gd name="connsiteX5" fmla="*/ 3251200 w 3307699"/>
              <a:gd name="connsiteY5" fmla="*/ 1580445 h 2758663"/>
              <a:gd name="connsiteX6" fmla="*/ 3262489 w 3307699"/>
              <a:gd name="connsiteY6" fmla="*/ 1636889 h 2758663"/>
              <a:gd name="connsiteX7" fmla="*/ 3285067 w 3307699"/>
              <a:gd name="connsiteY7" fmla="*/ 1693334 h 2758663"/>
              <a:gd name="connsiteX8" fmla="*/ 3296355 w 3307699"/>
              <a:gd name="connsiteY8" fmla="*/ 2517423 h 2758663"/>
              <a:gd name="connsiteX9" fmla="*/ 3285067 w 3307699"/>
              <a:gd name="connsiteY9" fmla="*/ 2720623 h 2758663"/>
              <a:gd name="connsiteX10" fmla="*/ 3273778 w 3307699"/>
              <a:gd name="connsiteY10" fmla="*/ 2754489 h 2758663"/>
              <a:gd name="connsiteX11" fmla="*/ 3307644 w 3307699"/>
              <a:gd name="connsiteY11" fmla="*/ 2754489 h 2758663"/>
              <a:gd name="connsiteX12" fmla="*/ 2291644 w 3307699"/>
              <a:gd name="connsiteY12" fmla="*/ 2754489 h 2758663"/>
              <a:gd name="connsiteX13" fmla="*/ 0 w 3307699"/>
              <a:gd name="connsiteY13" fmla="*/ 0 h 275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7699" h="2758663">
                <a:moveTo>
                  <a:pt x="0" y="0"/>
                </a:moveTo>
                <a:lnTo>
                  <a:pt x="3262489" y="0"/>
                </a:lnTo>
                <a:cubicBezTo>
                  <a:pt x="3270015" y="79022"/>
                  <a:pt x="3283675" y="157699"/>
                  <a:pt x="3285067" y="237067"/>
                </a:cubicBezTo>
                <a:cubicBezTo>
                  <a:pt x="3290852" y="566803"/>
                  <a:pt x="3285658" y="560305"/>
                  <a:pt x="3251200" y="801512"/>
                </a:cubicBezTo>
                <a:cubicBezTo>
                  <a:pt x="3247437" y="880534"/>
                  <a:pt x="3239911" y="959466"/>
                  <a:pt x="3239911" y="1038578"/>
                </a:cubicBezTo>
                <a:cubicBezTo>
                  <a:pt x="3239911" y="1219240"/>
                  <a:pt x="3244387" y="1399912"/>
                  <a:pt x="3251200" y="1580445"/>
                </a:cubicBezTo>
                <a:cubicBezTo>
                  <a:pt x="3251924" y="1599619"/>
                  <a:pt x="3256976" y="1618511"/>
                  <a:pt x="3262489" y="1636889"/>
                </a:cubicBezTo>
                <a:cubicBezTo>
                  <a:pt x="3268312" y="1656299"/>
                  <a:pt x="3277541" y="1674519"/>
                  <a:pt x="3285067" y="1693334"/>
                </a:cubicBezTo>
                <a:cubicBezTo>
                  <a:pt x="3309077" y="2245593"/>
                  <a:pt x="3315807" y="2079739"/>
                  <a:pt x="3296355" y="2517423"/>
                </a:cubicBezTo>
                <a:cubicBezTo>
                  <a:pt x="3293343" y="2585194"/>
                  <a:pt x="3291498" y="2653091"/>
                  <a:pt x="3285067" y="2720623"/>
                </a:cubicBezTo>
                <a:cubicBezTo>
                  <a:pt x="3283939" y="2732469"/>
                  <a:pt x="3267178" y="2744588"/>
                  <a:pt x="3273778" y="2754489"/>
                </a:cubicBezTo>
                <a:cubicBezTo>
                  <a:pt x="3280040" y="2763882"/>
                  <a:pt x="3296355" y="2754489"/>
                  <a:pt x="3307644" y="2754489"/>
                </a:cubicBezTo>
                <a:lnTo>
                  <a:pt x="2291644" y="2754489"/>
                </a:lnTo>
                <a:lnTo>
                  <a:pt x="0" y="0"/>
                </a:lnTo>
                <a:close/>
              </a:path>
            </a:pathLst>
          </a:custGeom>
          <a:solidFill>
            <a:srgbClr val="00B0F0">
              <a:alpha val="9000"/>
            </a:srgb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25" name="Freeform: Shape 24">
            <a:extLst>
              <a:ext uri="{FF2B5EF4-FFF2-40B4-BE49-F238E27FC236}">
                <a16:creationId xmlns:a16="http://schemas.microsoft.com/office/drawing/2014/main" id="{E141B431-5C71-4637-8B5E-6BFDB4A2E45F}"/>
              </a:ext>
            </a:extLst>
          </p:cNvPr>
          <p:cNvSpPr/>
          <p:nvPr/>
        </p:nvSpPr>
        <p:spPr bwMode="auto">
          <a:xfrm>
            <a:off x="4463303" y="3251203"/>
            <a:ext cx="3235715" cy="2788356"/>
          </a:xfrm>
          <a:custGeom>
            <a:avLst/>
            <a:gdLst>
              <a:gd name="connsiteX0" fmla="*/ 970844 w 3285066"/>
              <a:gd name="connsiteY0" fmla="*/ 0 h 2788356"/>
              <a:gd name="connsiteX1" fmla="*/ 970844 w 3285066"/>
              <a:gd name="connsiteY1" fmla="*/ 0 h 2788356"/>
              <a:gd name="connsiteX2" fmla="*/ 0 w 3285066"/>
              <a:gd name="connsiteY2" fmla="*/ 0 h 2788356"/>
              <a:gd name="connsiteX3" fmla="*/ 0 w 3285066"/>
              <a:gd name="connsiteY3" fmla="*/ 0 h 2788356"/>
              <a:gd name="connsiteX4" fmla="*/ 22577 w 3285066"/>
              <a:gd name="connsiteY4" fmla="*/ 2788356 h 2788356"/>
              <a:gd name="connsiteX5" fmla="*/ 3285066 w 3285066"/>
              <a:gd name="connsiteY5" fmla="*/ 2765778 h 2788356"/>
              <a:gd name="connsiteX6" fmla="*/ 970844 w 3285066"/>
              <a:gd name="connsiteY6" fmla="*/ 0 h 278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5066" h="2788356">
                <a:moveTo>
                  <a:pt x="970844" y="0"/>
                </a:moveTo>
                <a:lnTo>
                  <a:pt x="970844" y="0"/>
                </a:lnTo>
                <a:lnTo>
                  <a:pt x="0" y="0"/>
                </a:lnTo>
                <a:lnTo>
                  <a:pt x="0" y="0"/>
                </a:lnTo>
                <a:lnTo>
                  <a:pt x="22577" y="2788356"/>
                </a:lnTo>
                <a:lnTo>
                  <a:pt x="3285066" y="2765778"/>
                </a:lnTo>
                <a:lnTo>
                  <a:pt x="970844" y="0"/>
                </a:lnTo>
                <a:close/>
              </a:path>
            </a:pathLst>
          </a:custGeom>
          <a:solidFill>
            <a:srgbClr val="FFC000">
              <a:alpha val="16000"/>
            </a:srgb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2" name="Title 1">
            <a:extLst>
              <a:ext uri="{FF2B5EF4-FFF2-40B4-BE49-F238E27FC236}">
                <a16:creationId xmlns:a16="http://schemas.microsoft.com/office/drawing/2014/main" id="{024A932C-FADE-4131-A4D5-A60EC8E5251B}"/>
              </a:ext>
            </a:extLst>
          </p:cNvPr>
          <p:cNvSpPr>
            <a:spLocks noGrp="1"/>
          </p:cNvSpPr>
          <p:nvPr>
            <p:ph type="title"/>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A7C3E51-9F63-4676-B1F4-787689E7E123}"/>
                  </a:ext>
                </a:extLst>
              </p:cNvPr>
              <p:cNvSpPr>
                <a:spLocks noGrp="1"/>
              </p:cNvSpPr>
              <p:nvPr>
                <p:ph idx="1"/>
              </p:nvPr>
            </p:nvSpPr>
            <p:spPr/>
            <p:txBody>
              <a:bodyPr/>
              <a:lstStyle/>
              <a:p>
                <a:r>
                  <a:rPr lang="en-US" dirty="0"/>
                  <a:t>Consider two linearly separable datasets. </a:t>
                </a:r>
              </a:p>
              <a:p>
                <a:endParaRPr lang="en-US" dirty="0"/>
              </a:p>
              <a:p>
                <a:r>
                  <a:rPr lang="en-US" dirty="0"/>
                  <a:t>That is a hyperplane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r>
                  <a:rPr lang="en-US" dirty="0"/>
                  <a:t> exists such that </a:t>
                </a:r>
              </a:p>
              <a:p>
                <a:pPr lvl="1"/>
                <a:r>
                  <a:rPr lang="en-US" dirty="0"/>
                  <a:t>For points with class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rPr>
                      <m:t>=1</m:t>
                    </m:r>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&gt;0</m:t>
                    </m:r>
                  </m:oMath>
                </a14:m>
                <a:r>
                  <a:rPr lang="en-US" dirty="0"/>
                  <a:t>, and</a:t>
                </a:r>
              </a:p>
              <a:p>
                <a:pPr lvl="1"/>
                <a:r>
                  <a:rPr lang="en-US" dirty="0"/>
                  <a:t>For points in class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rPr>
                      <m:t>=−1,</m:t>
                    </m:r>
                  </m:oMath>
                </a14:m>
                <a:r>
                  <a:rPr lang="en-US"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𝑇</m:t>
                        </m:r>
                      </m:sup>
                    </m:sSup>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1" dirty="0" smtClean="0">
                        <a:latin typeface="Cambria Math" panose="02040503050406030204" pitchFamily="18" charset="0"/>
                      </a:rPr>
                      <m:t>+</m:t>
                    </m:r>
                    <m:r>
                      <a:rPr lang="en-US" b="0" i="1" dirty="0" smtClean="0">
                        <a:latin typeface="Cambria Math" panose="02040503050406030204" pitchFamily="18" charset="0"/>
                      </a:rPr>
                      <m:t>𝑏</m:t>
                    </m:r>
                    <m:r>
                      <a:rPr lang="en-US" b="0" i="1" dirty="0" smtClean="0">
                        <a:latin typeface="Cambria Math" panose="02040503050406030204" pitchFamily="18" charset="0"/>
                      </a:rPr>
                      <m:t>&lt;0</m:t>
                    </m:r>
                  </m:oMath>
                </a14:m>
                <a:r>
                  <a:rPr lang="en-US" dirty="0"/>
                  <a:t>.</a:t>
                </a:r>
              </a:p>
              <a:p>
                <a:endParaRPr lang="en-US" dirty="0"/>
              </a:p>
              <a:p>
                <a:r>
                  <a:rPr lang="en-US" dirty="0"/>
                  <a:t>Then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a:t>
                </a:r>
              </a:p>
              <a:p>
                <a:endParaRPr lang="en-US" dirty="0"/>
              </a:p>
              <a:p>
                <a:endParaRPr lang="en-US" dirty="0"/>
              </a:p>
            </p:txBody>
          </p:sp>
        </mc:Choice>
        <mc:Fallback>
          <p:sp>
            <p:nvSpPr>
              <p:cNvPr id="3" name="Content Placeholder 2">
                <a:extLst>
                  <a:ext uri="{FF2B5EF4-FFF2-40B4-BE49-F238E27FC236}">
                    <a16:creationId xmlns:a16="http://schemas.microsoft.com/office/drawing/2014/main" id="{4A7C3E51-9F63-4676-B1F4-787689E7E123}"/>
                  </a:ext>
                </a:extLst>
              </p:cNvPr>
              <p:cNvSpPr>
                <a:spLocks noGrp="1" noRot="1" noChangeAspect="1" noMove="1" noResize="1" noEditPoints="1" noAdjustHandles="1" noChangeArrowheads="1" noChangeShapeType="1" noTextEdit="1"/>
              </p:cNvSpPr>
              <p:nvPr>
                <p:ph idx="1"/>
              </p:nvPr>
            </p:nvSpPr>
            <p:spPr>
              <a:blipFill>
                <a:blip r:embed="rId2"/>
                <a:stretch>
                  <a:fillRect l="-950" t="-528"/>
                </a:stretch>
              </a:blipFill>
            </p:spPr>
            <p:txBody>
              <a:bodyPr/>
              <a:lstStyle/>
              <a:p>
                <a:r>
                  <a:rPr lang="en-US">
                    <a:noFill/>
                  </a:rPr>
                  <a:t> </a:t>
                </a:r>
              </a:p>
            </p:txBody>
          </p:sp>
        </mc:Fallback>
      </mc:AlternateContent>
      <p:grpSp>
        <p:nvGrpSpPr>
          <p:cNvPr id="4" name="Canvas 68">
            <a:extLst>
              <a:ext uri="{FF2B5EF4-FFF2-40B4-BE49-F238E27FC236}">
                <a16:creationId xmlns:a16="http://schemas.microsoft.com/office/drawing/2014/main" id="{9A5B9285-5DF1-4410-B601-A15B00FF390C}"/>
              </a:ext>
            </a:extLst>
          </p:cNvPr>
          <p:cNvGrpSpPr/>
          <p:nvPr/>
        </p:nvGrpSpPr>
        <p:grpSpPr>
          <a:xfrm>
            <a:off x="4451314" y="3093159"/>
            <a:ext cx="4222868" cy="3341511"/>
            <a:chOff x="35474" y="-116427"/>
            <a:chExt cx="3370031" cy="2587158"/>
          </a:xfrm>
        </p:grpSpPr>
        <p:sp>
          <p:nvSpPr>
            <p:cNvPr id="5" name="Rectangle 4">
              <a:extLst>
                <a:ext uri="{FF2B5EF4-FFF2-40B4-BE49-F238E27FC236}">
                  <a16:creationId xmlns:a16="http://schemas.microsoft.com/office/drawing/2014/main" id="{ACFE09B5-3813-482F-8D78-EF48D5D0D695}"/>
                </a:ext>
              </a:extLst>
            </p:cNvPr>
            <p:cNvSpPr/>
            <p:nvPr/>
          </p:nvSpPr>
          <p:spPr>
            <a:xfrm>
              <a:off x="35474" y="0"/>
              <a:ext cx="3370031" cy="2134235"/>
            </a:xfrm>
            <a:prstGeom prst="rect">
              <a:avLst/>
            </a:prstGeom>
            <a:ln>
              <a:solidFill>
                <a:schemeClr val="tx1"/>
              </a:solidFill>
            </a:ln>
          </p:spPr>
        </p:sp>
        <p:sp>
          <p:nvSpPr>
            <p:cNvPr id="6" name="Multiplication Sign 5">
              <a:extLst>
                <a:ext uri="{FF2B5EF4-FFF2-40B4-BE49-F238E27FC236}">
                  <a16:creationId xmlns:a16="http://schemas.microsoft.com/office/drawing/2014/main" id="{AD12EE2F-0330-4961-870E-33F8CB1F235B}"/>
                </a:ext>
              </a:extLst>
            </p:cNvPr>
            <p:cNvSpPr/>
            <p:nvPr/>
          </p:nvSpPr>
          <p:spPr>
            <a:xfrm>
              <a:off x="302952" y="1386990"/>
              <a:ext cx="97822" cy="15454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Multiplication Sign 6">
              <a:extLst>
                <a:ext uri="{FF2B5EF4-FFF2-40B4-BE49-F238E27FC236}">
                  <a16:creationId xmlns:a16="http://schemas.microsoft.com/office/drawing/2014/main" id="{EA1DE18A-208A-4195-88C9-467C3E28D32B}"/>
                </a:ext>
              </a:extLst>
            </p:cNvPr>
            <p:cNvSpPr/>
            <p:nvPr/>
          </p:nvSpPr>
          <p:spPr>
            <a:xfrm>
              <a:off x="36758" y="749182"/>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Multiplication Sign 7">
              <a:extLst>
                <a:ext uri="{FF2B5EF4-FFF2-40B4-BE49-F238E27FC236}">
                  <a16:creationId xmlns:a16="http://schemas.microsoft.com/office/drawing/2014/main" id="{6A35E7BB-411C-46DB-B063-2268B5161E0D}"/>
                </a:ext>
              </a:extLst>
            </p:cNvPr>
            <p:cNvSpPr/>
            <p:nvPr/>
          </p:nvSpPr>
          <p:spPr>
            <a:xfrm>
              <a:off x="992898" y="1663582"/>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Oval 8">
              <a:extLst>
                <a:ext uri="{FF2B5EF4-FFF2-40B4-BE49-F238E27FC236}">
                  <a16:creationId xmlns:a16="http://schemas.microsoft.com/office/drawing/2014/main" id="{ECC44C72-D674-43F1-A6C4-01C3B6A2D789}"/>
                </a:ext>
              </a:extLst>
            </p:cNvPr>
            <p:cNvSpPr/>
            <p:nvPr/>
          </p:nvSpPr>
          <p:spPr>
            <a:xfrm>
              <a:off x="2036391" y="2510"/>
              <a:ext cx="96592" cy="10947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Oval 9">
              <a:extLst>
                <a:ext uri="{FF2B5EF4-FFF2-40B4-BE49-F238E27FC236}">
                  <a16:creationId xmlns:a16="http://schemas.microsoft.com/office/drawing/2014/main" id="{BD8F38F2-8528-4618-AF05-FB2F3DCF0EB4}"/>
                </a:ext>
              </a:extLst>
            </p:cNvPr>
            <p:cNvSpPr/>
            <p:nvPr/>
          </p:nvSpPr>
          <p:spPr>
            <a:xfrm>
              <a:off x="2770182" y="1109790"/>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Oval 10">
              <a:extLst>
                <a:ext uri="{FF2B5EF4-FFF2-40B4-BE49-F238E27FC236}">
                  <a16:creationId xmlns:a16="http://schemas.microsoft.com/office/drawing/2014/main" id="{F9BB594F-1F9C-47C2-B505-0374A2B54348}"/>
                </a:ext>
              </a:extLst>
            </p:cNvPr>
            <p:cNvSpPr/>
            <p:nvPr/>
          </p:nvSpPr>
          <p:spPr>
            <a:xfrm>
              <a:off x="3176400" y="309032"/>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2" name="Straight Connector 11">
              <a:extLst>
                <a:ext uri="{FF2B5EF4-FFF2-40B4-BE49-F238E27FC236}">
                  <a16:creationId xmlns:a16="http://schemas.microsoft.com/office/drawing/2014/main" id="{5063E43E-81EC-4C34-A044-7715C90418BC}"/>
                </a:ext>
              </a:extLst>
            </p:cNvPr>
            <p:cNvCxnSpPr>
              <a:cxnSpLocks/>
            </p:cNvCxnSpPr>
            <p:nvPr/>
          </p:nvCxnSpPr>
          <p:spPr>
            <a:xfrm>
              <a:off x="677738" y="-116427"/>
              <a:ext cx="2205564" cy="258715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 Box 2">
                  <a:extLst>
                    <a:ext uri="{FF2B5EF4-FFF2-40B4-BE49-F238E27FC236}">
                      <a16:creationId xmlns:a16="http://schemas.microsoft.com/office/drawing/2014/main" id="{B56383AC-8944-4479-8FCF-24196B6F6279}"/>
                    </a:ext>
                  </a:extLst>
                </p:cNvPr>
                <p:cNvSpPr txBox="1">
                  <a:spLocks noChangeArrowheads="1"/>
                </p:cNvSpPr>
                <p:nvPr/>
              </p:nvSpPr>
              <p:spPr bwMode="auto">
                <a:xfrm>
                  <a:off x="146422" y="315036"/>
                  <a:ext cx="846999" cy="25170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sSup>
                          <m:sSupPr>
                            <m:ctrlPr>
                              <a:rPr lang="en-US" sz="1200" i="1" smtClean="0">
                                <a:effectLst/>
                                <a:latin typeface="Cambria Math" panose="02040503050406030204" pitchFamily="18" charset="0"/>
                                <a:ea typeface="Calibri" panose="020F0502020204030204" pitchFamily="34" charset="0"/>
                              </a:rPr>
                            </m:ctrlPr>
                          </m:sSupPr>
                          <m:e>
                            <m:r>
                              <a:rPr lang="en-US" sz="1200" i="1">
                                <a:effectLst/>
                                <a:latin typeface="Cambria Math" panose="02040503050406030204" pitchFamily="18" charset="0"/>
                                <a:ea typeface="Calibri" panose="020F0502020204030204" pitchFamily="34" charset="0"/>
                              </a:rPr>
                              <m:t>𝑤</m:t>
                            </m:r>
                          </m:e>
                          <m:sup>
                            <m:r>
                              <a:rPr lang="en-US" sz="1200" i="1">
                                <a:effectLst/>
                                <a:latin typeface="Cambria Math" panose="02040503050406030204" pitchFamily="18" charset="0"/>
                                <a:ea typeface="Calibri" panose="020F0502020204030204" pitchFamily="34" charset="0"/>
                              </a:rPr>
                              <m:t>𝑇</m:t>
                            </m:r>
                          </m:sup>
                        </m:sSup>
                        <m:r>
                          <a:rPr lang="en-US" sz="1200" i="1">
                            <a:effectLst/>
                            <a:latin typeface="Cambria Math" panose="02040503050406030204" pitchFamily="18" charset="0"/>
                            <a:ea typeface="Calibri" panose="020F0502020204030204" pitchFamily="34" charset="0"/>
                          </a:rPr>
                          <m:t>𝑥</m:t>
                        </m:r>
                        <m:r>
                          <a:rPr lang="en-US" sz="1200" i="1">
                            <a:effectLst/>
                            <a:latin typeface="Cambria Math" panose="02040503050406030204" pitchFamily="18" charset="0"/>
                            <a:ea typeface="Calibri" panose="020F0502020204030204" pitchFamily="34" charset="0"/>
                          </a:rPr>
                          <m:t>+</m:t>
                        </m:r>
                        <m:r>
                          <a:rPr lang="en-US" sz="1200" i="1">
                            <a:effectLst/>
                            <a:latin typeface="Cambria Math" panose="02040503050406030204" pitchFamily="18" charset="0"/>
                            <a:ea typeface="Calibri" panose="020F0502020204030204" pitchFamily="34" charset="0"/>
                          </a:rPr>
                          <m:t>𝑏</m:t>
                        </m:r>
                        <m:r>
                          <a:rPr lang="en-US" sz="1200" b="0" i="1" smtClean="0">
                            <a:effectLst/>
                            <a:latin typeface="Cambria Math" panose="02040503050406030204" pitchFamily="18" charset="0"/>
                            <a:ea typeface="Calibri" panose="020F0502020204030204" pitchFamily="34" charset="0"/>
                          </a:rPr>
                          <m:t>&gt;</m:t>
                        </m:r>
                        <m:r>
                          <a:rPr lang="en-US" sz="1200" i="1">
                            <a:effectLst/>
                            <a:latin typeface="Cambria Math" panose="02040503050406030204" pitchFamily="18" charset="0"/>
                            <a:ea typeface="Calibri" panose="020F0502020204030204" pitchFamily="34" charset="0"/>
                          </a:rPr>
                          <m:t>0</m:t>
                        </m:r>
                      </m:oMath>
                    </m:oMathPara>
                  </a14:m>
                  <a:endParaRPr lang="en-US" sz="1400" dirty="0">
                    <a:effectLst/>
                    <a:latin typeface="Times New Roman" panose="02020603050405020304" pitchFamily="18" charset="0"/>
                    <a:ea typeface="Times New Roman" panose="02020603050405020304" pitchFamily="18" charset="0"/>
                  </a:endParaRPr>
                </a:p>
              </p:txBody>
            </p:sp>
          </mc:Choice>
          <mc:Fallback>
            <p:sp>
              <p:nvSpPr>
                <p:cNvPr id="13" name="Text Box 2">
                  <a:extLst>
                    <a:ext uri="{FF2B5EF4-FFF2-40B4-BE49-F238E27FC236}">
                      <a16:creationId xmlns:a16="http://schemas.microsoft.com/office/drawing/2014/main" id="{B56383AC-8944-4479-8FCF-24196B6F6279}"/>
                    </a:ext>
                  </a:extLst>
                </p:cNvPr>
                <p:cNvSpPr txBox="1">
                  <a:spLocks noRot="1" noChangeAspect="1" noMove="1" noResize="1" noEditPoints="1" noAdjustHandles="1" noChangeArrowheads="1" noChangeShapeType="1" noTextEdit="1"/>
                </p:cNvSpPr>
                <p:nvPr/>
              </p:nvSpPr>
              <p:spPr bwMode="auto">
                <a:xfrm>
                  <a:off x="146422" y="315036"/>
                  <a:ext cx="846999" cy="251704"/>
                </a:xfrm>
                <a:prstGeom prst="rect">
                  <a:avLst/>
                </a:prstGeom>
                <a:blipFill>
                  <a:blip r:embed="rId3"/>
                  <a:stretch>
                    <a:fillRect/>
                  </a:stretch>
                </a:blipFill>
                <a:ln w="9525">
                  <a:noFill/>
                  <a:miter lim="800000"/>
                  <a:headEnd/>
                  <a:tailEnd/>
                </a:ln>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47818DF9-1C00-43BE-B554-CE5087E67F92}"/>
                </a:ext>
              </a:extLst>
            </p:cNvPr>
            <p:cNvCxnSpPr>
              <a:stCxn id="8" idx="1"/>
            </p:cNvCxnSpPr>
            <p:nvPr/>
          </p:nvCxnSpPr>
          <p:spPr>
            <a:xfrm flipV="1">
              <a:off x="1067067" y="1126800"/>
              <a:ext cx="678289" cy="5735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CE5B551-54C5-4130-911E-5D6F27E36199}"/>
                </a:ext>
              </a:extLst>
            </p:cNvPr>
            <p:cNvSpPr/>
            <p:nvPr/>
          </p:nvSpPr>
          <p:spPr>
            <a:xfrm rot="2967671">
              <a:off x="1700278" y="1158998"/>
              <a:ext cx="103031" cy="837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mc:AlternateContent xmlns:mc="http://schemas.openxmlformats.org/markup-compatibility/2006">
          <mc:Choice xmlns:a14="http://schemas.microsoft.com/office/drawing/2010/main" Requires="a14">
            <p:sp>
              <p:nvSpPr>
                <p:cNvPr id="16" name="Text Box 72">
                  <a:extLst>
                    <a:ext uri="{FF2B5EF4-FFF2-40B4-BE49-F238E27FC236}">
                      <a16:creationId xmlns:a16="http://schemas.microsoft.com/office/drawing/2014/main" id="{0CD06597-5FD4-46EB-84AE-6CBEA1C54A0D}"/>
                    </a:ext>
                  </a:extLst>
                </p:cNvPr>
                <p:cNvSpPr txBox="1"/>
                <p:nvPr/>
              </p:nvSpPr>
              <p:spPr>
                <a:xfrm>
                  <a:off x="772846" y="1570992"/>
                  <a:ext cx="197017" cy="217560"/>
                </a:xfrm>
                <a:prstGeom prst="rect">
                  <a:avLst/>
                </a:prstGeom>
                <a:solidFill>
                  <a:schemeClr val="lt1"/>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16" name="Text Box 72">
                  <a:extLst>
                    <a:ext uri="{FF2B5EF4-FFF2-40B4-BE49-F238E27FC236}">
                      <a16:creationId xmlns:a16="http://schemas.microsoft.com/office/drawing/2014/main" id="{0CD06597-5FD4-46EB-84AE-6CBEA1C54A0D}"/>
                    </a:ext>
                  </a:extLst>
                </p:cNvPr>
                <p:cNvSpPr txBox="1">
                  <a:spLocks noRot="1" noChangeAspect="1" noMove="1" noResize="1" noEditPoints="1" noAdjustHandles="1" noChangeArrowheads="1" noChangeShapeType="1" noTextEdit="1"/>
                </p:cNvSpPr>
                <p:nvPr/>
              </p:nvSpPr>
              <p:spPr>
                <a:xfrm>
                  <a:off x="772846" y="1570992"/>
                  <a:ext cx="197017" cy="217560"/>
                </a:xfrm>
                <a:prstGeom prst="rect">
                  <a:avLst/>
                </a:prstGeom>
                <a:blipFill>
                  <a:blip r:embed="rId4"/>
                  <a:stretch>
                    <a:fillRect r="-5000"/>
                  </a:stretch>
                </a:blipFill>
                <a:ln w="6350">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494D46C0-BE2C-4CCD-B090-1703A7812884}"/>
                </a:ext>
              </a:extLst>
            </p:cNvPr>
            <p:cNvCxnSpPr/>
            <p:nvPr/>
          </p:nvCxnSpPr>
          <p:spPr>
            <a:xfrm flipH="1">
              <a:off x="882472" y="772631"/>
              <a:ext cx="553791"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 Box 75">
                  <a:extLst>
                    <a:ext uri="{FF2B5EF4-FFF2-40B4-BE49-F238E27FC236}">
                      <a16:creationId xmlns:a16="http://schemas.microsoft.com/office/drawing/2014/main" id="{6105A7DE-D471-4DA5-8C50-A89108E18E10}"/>
                    </a:ext>
                  </a:extLst>
                </p:cNvPr>
                <p:cNvSpPr txBox="1"/>
                <p:nvPr/>
              </p:nvSpPr>
              <p:spPr>
                <a:xfrm>
                  <a:off x="764847" y="790010"/>
                  <a:ext cx="317140" cy="25170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𝑤</m:t>
                            </m:r>
                          </m:e>
                        </m:acc>
                      </m:oMath>
                    </m:oMathPara>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18" name="Text Box 75">
                  <a:extLst>
                    <a:ext uri="{FF2B5EF4-FFF2-40B4-BE49-F238E27FC236}">
                      <a16:creationId xmlns:a16="http://schemas.microsoft.com/office/drawing/2014/main" id="{6105A7DE-D471-4DA5-8C50-A89108E18E10}"/>
                    </a:ext>
                  </a:extLst>
                </p:cNvPr>
                <p:cNvSpPr txBox="1">
                  <a:spLocks noRot="1" noChangeAspect="1" noMove="1" noResize="1" noEditPoints="1" noAdjustHandles="1" noChangeArrowheads="1" noChangeShapeType="1" noTextEdit="1"/>
                </p:cNvSpPr>
                <p:nvPr/>
              </p:nvSpPr>
              <p:spPr>
                <a:xfrm>
                  <a:off x="764847" y="790010"/>
                  <a:ext cx="317140" cy="251704"/>
                </a:xfrm>
                <a:prstGeom prst="rect">
                  <a:avLst/>
                </a:prstGeom>
                <a:blipFill>
                  <a:blip r:embed="rId5"/>
                  <a:stretch>
                    <a:fillRect r="-9231"/>
                  </a:stretch>
                </a:blipFill>
                <a:ln w="6350">
                  <a:no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E0C3C3F3-2EB4-4A0F-874D-DF5C31F6CDC3}"/>
                </a:ext>
              </a:extLst>
            </p:cNvPr>
            <p:cNvSpPr/>
            <p:nvPr/>
          </p:nvSpPr>
          <p:spPr>
            <a:xfrm>
              <a:off x="2054449" y="148740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0" name="Straight Connector 19">
              <a:extLst>
                <a:ext uri="{FF2B5EF4-FFF2-40B4-BE49-F238E27FC236}">
                  <a16:creationId xmlns:a16="http://schemas.microsoft.com/office/drawing/2014/main" id="{BC76051B-3784-4E1F-A7CD-932BCE018BF4}"/>
                </a:ext>
              </a:extLst>
            </p:cNvPr>
            <p:cNvCxnSpPr>
              <a:stCxn id="8" idx="1"/>
              <a:endCxn id="19" idx="6"/>
            </p:cNvCxnSpPr>
            <p:nvPr/>
          </p:nvCxnSpPr>
          <p:spPr>
            <a:xfrm flipV="1">
              <a:off x="1067067" y="1510007"/>
              <a:ext cx="1032875" cy="19035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 Box 75">
                  <a:extLst>
                    <a:ext uri="{FF2B5EF4-FFF2-40B4-BE49-F238E27FC236}">
                      <a16:creationId xmlns:a16="http://schemas.microsoft.com/office/drawing/2014/main" id="{7A958BFB-E218-43B0-AC33-8B15A4ECCC27}"/>
                    </a:ext>
                  </a:extLst>
                </p:cNvPr>
                <p:cNvSpPr txBox="1"/>
                <p:nvPr/>
              </p:nvSpPr>
              <p:spPr>
                <a:xfrm>
                  <a:off x="2122977" y="1280990"/>
                  <a:ext cx="214579" cy="25187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14:m>
                    <m:oMath xmlns:m="http://schemas.openxmlformats.org/officeDocument/2006/math">
                      <m:r>
                        <a:rPr lang="en-US" sz="1200" i="1">
                          <a:effectLst/>
                          <a:latin typeface="Cambria Math" panose="02040503050406030204" pitchFamily="18" charset="0"/>
                          <a:ea typeface="Times New Roman" panose="02020603050405020304" pitchFamily="18" charset="0"/>
                        </a:rPr>
                        <m:t>𝑥</m:t>
                      </m:r>
                    </m:oMath>
                  </a14:m>
                  <a:r>
                    <a:rPr lang="en-US" sz="1200">
                      <a:effectLst/>
                      <a:latin typeface="Times New Roman" panose="02020603050405020304" pitchFamily="18" charset="0"/>
                      <a:ea typeface="Times New Roman" panose="02020603050405020304" pitchFamily="18" charset="0"/>
                    </a:rPr>
                    <a:t> </a:t>
                  </a:r>
                </a:p>
              </p:txBody>
            </p:sp>
          </mc:Choice>
          <mc:Fallback xmlns="">
            <p:sp>
              <p:nvSpPr>
                <p:cNvPr id="40" name="Text Box 75">
                  <a:extLst>
                    <a:ext uri="{FF2B5EF4-FFF2-40B4-BE49-F238E27FC236}">
                      <a16:creationId xmlns:a16="http://schemas.microsoft.com/office/drawing/2014/main" id="{8D47F4BE-A9FE-442E-8FBF-FB458B8CB69B}"/>
                    </a:ext>
                  </a:extLst>
                </p:cNvPr>
                <p:cNvSpPr txBox="1">
                  <a:spLocks noRot="1" noChangeAspect="1" noMove="1" noResize="1" noEditPoints="1" noAdjustHandles="1" noChangeArrowheads="1" noChangeShapeType="1" noTextEdit="1"/>
                </p:cNvSpPr>
                <p:nvPr/>
              </p:nvSpPr>
              <p:spPr>
                <a:xfrm>
                  <a:off x="2122977" y="1280990"/>
                  <a:ext cx="214579" cy="251874"/>
                </a:xfrm>
                <a:prstGeom prst="rect">
                  <a:avLst/>
                </a:prstGeom>
                <a:blipFill>
                  <a:blip r:embed="rId6"/>
                  <a:stretch>
                    <a:fillRect/>
                  </a:stretch>
                </a:blipFill>
                <a:ln w="6350">
                  <a:noFill/>
                </a:ln>
              </p:spPr>
              <p:txBody>
                <a:bodyPr/>
                <a:lstStyle/>
                <a:p>
                  <a:r>
                    <a:rPr lang="en-US">
                      <a:noFill/>
                    </a:rPr>
                    <a:t> </a:t>
                  </a:r>
                </a:p>
              </p:txBody>
            </p:sp>
          </mc:Fallback>
        </mc:AlternateContent>
        <p:sp>
          <p:nvSpPr>
            <p:cNvPr id="22" name="Text Box 75">
              <a:extLst>
                <a:ext uri="{FF2B5EF4-FFF2-40B4-BE49-F238E27FC236}">
                  <a16:creationId xmlns:a16="http://schemas.microsoft.com/office/drawing/2014/main" id="{B927DEC0-07BD-427F-8B4F-9407B355B68E}"/>
                </a:ext>
              </a:extLst>
            </p:cNvPr>
            <p:cNvSpPr txBox="1"/>
            <p:nvPr/>
          </p:nvSpPr>
          <p:spPr>
            <a:xfrm>
              <a:off x="1777553" y="894114"/>
              <a:ext cx="96943" cy="2514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200">
                  <a:effectLst/>
                  <a:latin typeface="Times New Roman" panose="02020603050405020304" pitchFamily="18" charset="0"/>
                  <a:ea typeface="Times New Roman" panose="02020603050405020304" pitchFamily="18" charset="0"/>
                </a:rPr>
                <a:t>z </a:t>
              </a:r>
            </a:p>
          </p:txBody>
        </p:sp>
      </p:grpSp>
      <mc:AlternateContent xmlns:mc="http://schemas.openxmlformats.org/markup-compatibility/2006">
        <mc:Choice xmlns:a14="http://schemas.microsoft.com/office/drawing/2010/main" Requires="a14">
          <p:sp>
            <p:nvSpPr>
              <p:cNvPr id="23" name="Text Box 2">
                <a:extLst>
                  <a:ext uri="{FF2B5EF4-FFF2-40B4-BE49-F238E27FC236}">
                    <a16:creationId xmlns:a16="http://schemas.microsoft.com/office/drawing/2014/main" id="{56A2208A-F8C9-454E-8258-BD2CA26753BA}"/>
                  </a:ext>
                </a:extLst>
              </p:cNvPr>
              <p:cNvSpPr txBox="1">
                <a:spLocks noChangeArrowheads="1"/>
              </p:cNvSpPr>
              <p:nvPr/>
            </p:nvSpPr>
            <p:spPr bwMode="auto">
              <a:xfrm>
                <a:off x="6339428" y="3657694"/>
                <a:ext cx="1061345" cy="37398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sSup>
                        <m:sSupPr>
                          <m:ctrlPr>
                            <a:rPr lang="en-US" sz="1200" i="1" smtClean="0">
                              <a:effectLst/>
                              <a:latin typeface="Cambria Math" panose="02040503050406030204" pitchFamily="18" charset="0"/>
                              <a:ea typeface="Calibri" panose="020F0502020204030204" pitchFamily="34" charset="0"/>
                            </a:rPr>
                          </m:ctrlPr>
                        </m:sSupPr>
                        <m:e>
                          <m:r>
                            <a:rPr lang="en-US" sz="1200" i="1">
                              <a:effectLst/>
                              <a:latin typeface="Cambria Math" panose="02040503050406030204" pitchFamily="18" charset="0"/>
                              <a:ea typeface="Calibri" panose="020F0502020204030204" pitchFamily="34" charset="0"/>
                            </a:rPr>
                            <m:t>𝑤</m:t>
                          </m:r>
                        </m:e>
                        <m:sup>
                          <m:r>
                            <a:rPr lang="en-US" sz="1200" i="1">
                              <a:effectLst/>
                              <a:latin typeface="Cambria Math" panose="02040503050406030204" pitchFamily="18" charset="0"/>
                              <a:ea typeface="Calibri" panose="020F0502020204030204" pitchFamily="34" charset="0"/>
                            </a:rPr>
                            <m:t>𝑇</m:t>
                          </m:r>
                        </m:sup>
                      </m:sSup>
                      <m:r>
                        <a:rPr lang="en-US" sz="1200" i="1">
                          <a:effectLst/>
                          <a:latin typeface="Cambria Math" panose="02040503050406030204" pitchFamily="18" charset="0"/>
                          <a:ea typeface="Calibri" panose="020F0502020204030204" pitchFamily="34" charset="0"/>
                        </a:rPr>
                        <m:t>𝑥</m:t>
                      </m:r>
                      <m:r>
                        <a:rPr lang="en-US" sz="1200" i="1">
                          <a:effectLst/>
                          <a:latin typeface="Cambria Math" panose="02040503050406030204" pitchFamily="18" charset="0"/>
                          <a:ea typeface="Calibri" panose="020F0502020204030204" pitchFamily="34" charset="0"/>
                        </a:rPr>
                        <m:t>+</m:t>
                      </m:r>
                      <m:r>
                        <a:rPr lang="en-US" sz="1200" i="1">
                          <a:effectLst/>
                          <a:latin typeface="Cambria Math" panose="02040503050406030204" pitchFamily="18" charset="0"/>
                          <a:ea typeface="Calibri" panose="020F0502020204030204" pitchFamily="34" charset="0"/>
                        </a:rPr>
                        <m:t>𝑏</m:t>
                      </m:r>
                      <m:r>
                        <a:rPr lang="en-US" sz="1200" b="0" i="1" smtClean="0">
                          <a:effectLst/>
                          <a:latin typeface="Cambria Math" panose="02040503050406030204" pitchFamily="18" charset="0"/>
                          <a:ea typeface="Calibri" panose="020F0502020204030204" pitchFamily="34" charset="0"/>
                        </a:rPr>
                        <m:t>&lt;</m:t>
                      </m:r>
                      <m:r>
                        <a:rPr lang="en-US" sz="1200" i="1">
                          <a:effectLst/>
                          <a:latin typeface="Cambria Math" panose="02040503050406030204" pitchFamily="18" charset="0"/>
                          <a:ea typeface="Calibri" panose="020F0502020204030204" pitchFamily="34" charset="0"/>
                        </a:rPr>
                        <m:t>0</m:t>
                      </m:r>
                    </m:oMath>
                  </m:oMathPara>
                </a14:m>
                <a:endParaRPr lang="en-US" sz="1400" dirty="0">
                  <a:effectLst/>
                  <a:latin typeface="Times New Roman" panose="02020603050405020304" pitchFamily="18" charset="0"/>
                  <a:ea typeface="Times New Roman" panose="02020603050405020304" pitchFamily="18" charset="0"/>
                </a:endParaRPr>
              </a:p>
            </p:txBody>
          </p:sp>
        </mc:Choice>
        <mc:Fallback>
          <p:sp>
            <p:nvSpPr>
              <p:cNvPr id="23" name="Text Box 2">
                <a:extLst>
                  <a:ext uri="{FF2B5EF4-FFF2-40B4-BE49-F238E27FC236}">
                    <a16:creationId xmlns:a16="http://schemas.microsoft.com/office/drawing/2014/main" id="{56A2208A-F8C9-454E-8258-BD2CA26753BA}"/>
                  </a:ext>
                </a:extLst>
              </p:cNvPr>
              <p:cNvSpPr txBox="1">
                <a:spLocks noRot="1" noChangeAspect="1" noMove="1" noResize="1" noEditPoints="1" noAdjustHandles="1" noChangeArrowheads="1" noChangeShapeType="1" noTextEdit="1"/>
              </p:cNvSpPr>
              <p:nvPr/>
            </p:nvSpPr>
            <p:spPr bwMode="auto">
              <a:xfrm>
                <a:off x="6339428" y="3657694"/>
                <a:ext cx="1061345" cy="373989"/>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 Box 2">
                <a:extLst>
                  <a:ext uri="{FF2B5EF4-FFF2-40B4-BE49-F238E27FC236}">
                    <a16:creationId xmlns:a16="http://schemas.microsoft.com/office/drawing/2014/main" id="{D81E9F65-DBAB-467F-878F-7516C443107A}"/>
                  </a:ext>
                </a:extLst>
              </p:cNvPr>
              <p:cNvSpPr txBox="1">
                <a:spLocks noChangeArrowheads="1"/>
              </p:cNvSpPr>
              <p:nvPr/>
            </p:nvSpPr>
            <p:spPr bwMode="auto">
              <a:xfrm>
                <a:off x="6334858" y="6173561"/>
                <a:ext cx="1061345" cy="32509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sSup>
                        <m:sSupPr>
                          <m:ctrlPr>
                            <a:rPr lang="en-US" sz="1200" i="1" smtClean="0">
                              <a:effectLst/>
                              <a:latin typeface="Cambria Math" panose="02040503050406030204" pitchFamily="18" charset="0"/>
                              <a:ea typeface="Calibri" panose="020F0502020204030204" pitchFamily="34" charset="0"/>
                            </a:rPr>
                          </m:ctrlPr>
                        </m:sSupPr>
                        <m:e>
                          <m:r>
                            <a:rPr lang="en-US" sz="1200" i="1">
                              <a:effectLst/>
                              <a:latin typeface="Cambria Math" panose="02040503050406030204" pitchFamily="18" charset="0"/>
                              <a:ea typeface="Calibri" panose="020F0502020204030204" pitchFamily="34" charset="0"/>
                            </a:rPr>
                            <m:t>𝑤</m:t>
                          </m:r>
                        </m:e>
                        <m:sup>
                          <m:r>
                            <a:rPr lang="en-US" sz="1200" i="1">
                              <a:effectLst/>
                              <a:latin typeface="Cambria Math" panose="02040503050406030204" pitchFamily="18" charset="0"/>
                              <a:ea typeface="Calibri" panose="020F0502020204030204" pitchFamily="34" charset="0"/>
                            </a:rPr>
                            <m:t>𝑇</m:t>
                          </m:r>
                        </m:sup>
                      </m:sSup>
                      <m:r>
                        <a:rPr lang="en-US" sz="1200" i="1">
                          <a:effectLst/>
                          <a:latin typeface="Cambria Math" panose="02040503050406030204" pitchFamily="18" charset="0"/>
                          <a:ea typeface="Calibri" panose="020F0502020204030204" pitchFamily="34" charset="0"/>
                        </a:rPr>
                        <m:t>𝑥</m:t>
                      </m:r>
                      <m:r>
                        <a:rPr lang="en-US" sz="1200" i="1">
                          <a:effectLst/>
                          <a:latin typeface="Cambria Math" panose="02040503050406030204" pitchFamily="18" charset="0"/>
                          <a:ea typeface="Calibri" panose="020F0502020204030204" pitchFamily="34" charset="0"/>
                        </a:rPr>
                        <m:t>+</m:t>
                      </m:r>
                      <m:r>
                        <a:rPr lang="en-US" sz="1200" i="1">
                          <a:effectLst/>
                          <a:latin typeface="Cambria Math" panose="02040503050406030204" pitchFamily="18" charset="0"/>
                          <a:ea typeface="Calibri" panose="020F0502020204030204" pitchFamily="34" charset="0"/>
                        </a:rPr>
                        <m:t>𝑏</m:t>
                      </m:r>
                      <m:r>
                        <a:rPr lang="en-US" sz="1200" b="0" i="1" smtClean="0">
                          <a:effectLst/>
                          <a:latin typeface="Cambria Math" panose="02040503050406030204" pitchFamily="18" charset="0"/>
                          <a:ea typeface="Calibri" panose="020F0502020204030204" pitchFamily="34" charset="0"/>
                        </a:rPr>
                        <m:t>=</m:t>
                      </m:r>
                      <m:r>
                        <a:rPr lang="en-US" sz="1200" i="1">
                          <a:effectLst/>
                          <a:latin typeface="Cambria Math" panose="02040503050406030204" pitchFamily="18" charset="0"/>
                          <a:ea typeface="Calibri" panose="020F0502020204030204" pitchFamily="34" charset="0"/>
                        </a:rPr>
                        <m:t>0</m:t>
                      </m:r>
                    </m:oMath>
                  </m:oMathPara>
                </a14:m>
                <a:endParaRPr lang="en-US" sz="1400" dirty="0">
                  <a:effectLst/>
                  <a:latin typeface="Times New Roman" panose="02020603050405020304" pitchFamily="18" charset="0"/>
                  <a:ea typeface="Times New Roman" panose="02020603050405020304" pitchFamily="18" charset="0"/>
                </a:endParaRPr>
              </a:p>
            </p:txBody>
          </p:sp>
        </mc:Choice>
        <mc:Fallback>
          <p:sp>
            <p:nvSpPr>
              <p:cNvPr id="29" name="Text Box 2">
                <a:extLst>
                  <a:ext uri="{FF2B5EF4-FFF2-40B4-BE49-F238E27FC236}">
                    <a16:creationId xmlns:a16="http://schemas.microsoft.com/office/drawing/2014/main" id="{D81E9F65-DBAB-467F-878F-7516C443107A}"/>
                  </a:ext>
                </a:extLst>
              </p:cNvPr>
              <p:cNvSpPr txBox="1">
                <a:spLocks noRot="1" noChangeAspect="1" noMove="1" noResize="1" noEditPoints="1" noAdjustHandles="1" noChangeArrowheads="1" noChangeShapeType="1" noTextEdit="1"/>
              </p:cNvSpPr>
              <p:nvPr/>
            </p:nvSpPr>
            <p:spPr bwMode="auto">
              <a:xfrm>
                <a:off x="6334858" y="6173561"/>
                <a:ext cx="1061345" cy="325095"/>
              </a:xfrm>
              <a:prstGeom prst="rect">
                <a:avLst/>
              </a:prstGeom>
              <a:blipFill>
                <a:blip r:embed="rId8"/>
                <a:stretch>
                  <a:fillRect/>
                </a:stretch>
              </a:blipFill>
              <a:ln w="9525">
                <a:noFill/>
                <a:miter lim="800000"/>
                <a:headEnd/>
                <a:tailEnd/>
              </a:ln>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28FDA686-E65D-4C2C-98C9-5FD43B7E14DE}"/>
              </a:ext>
            </a:extLst>
          </p:cNvPr>
          <p:cNvSpPr/>
          <p:nvPr/>
        </p:nvSpPr>
        <p:spPr bwMode="auto">
          <a:xfrm rot="20141475">
            <a:off x="7355058" y="6162066"/>
            <a:ext cx="376213" cy="175275"/>
          </a:xfrm>
          <a:prstGeom prst="rightArrow">
            <a:avLst/>
          </a:prstGeom>
          <a:solidFill>
            <a:srgbClr val="FFFF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26533963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70E8-760C-4F4F-89DB-2F52F8549241}"/>
              </a:ext>
            </a:extLst>
          </p:cNvPr>
          <p:cNvSpPr>
            <a:spLocks noGrp="1"/>
          </p:cNvSpPr>
          <p:nvPr>
            <p:ph type="title"/>
          </p:nvPr>
        </p:nvSpPr>
        <p:spPr/>
        <p:txBody>
          <a:bodyPr/>
          <a:lstStyle/>
          <a:p>
            <a:r>
              <a:rPr lang="en-US" dirty="0"/>
              <a:t>Support Vector Machines: Margin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E6FE2F-5E98-4DF2-ACB7-6BAE62FEC336}"/>
                  </a:ext>
                </a:extLst>
              </p:cNvPr>
              <p:cNvSpPr>
                <a:spLocks noGrp="1"/>
              </p:cNvSpPr>
              <p:nvPr>
                <p:ph idx="1"/>
              </p:nvPr>
            </p:nvSpPr>
            <p:spPr>
              <a:xfrm>
                <a:off x="401837" y="1634133"/>
                <a:ext cx="3793384" cy="3265245"/>
              </a:xfrm>
            </p:spPr>
            <p:txBody>
              <a:bodyPr/>
              <a:lstStyle/>
              <a:p>
                <a:r>
                  <a:rPr lang="en-US" dirty="0"/>
                  <a:t>The abs perp. distance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from the hyperplane is </a:t>
                </a:r>
                <a14:m>
                  <m:oMath xmlns:m="http://schemas.openxmlformats.org/officeDocument/2006/math">
                    <m:f>
                      <m:fPr>
                        <m:ctrlPr>
                          <a:rPr lang="en-US" sz="2400" i="1" dirty="0">
                            <a:latin typeface="Cambria Math" panose="02040503050406030204" pitchFamily="18" charset="0"/>
                          </a:rPr>
                        </m:ctrlPr>
                      </m:fPr>
                      <m:num>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r>
                          <a:rPr lang="en-US" sz="2400" i="1" dirty="0">
                            <a:latin typeface="Cambria Math" panose="02040503050406030204" pitchFamily="18" charset="0"/>
                          </a:rPr>
                          <m:t>𝑏</m:t>
                        </m:r>
                        <m:r>
                          <a:rPr lang="en-US" sz="2400" b="0" i="1" dirty="0" smtClean="0">
                            <a:latin typeface="Cambria Math" panose="02040503050406030204" pitchFamily="18" charset="0"/>
                          </a:rPr>
                          <m:t>)</m:t>
                        </m:r>
                      </m:num>
                      <m:den>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𝑤</m:t>
                            </m:r>
                          </m:e>
                        </m:d>
                        <m:r>
                          <a:rPr lang="en-US" sz="2400" i="1" dirty="0">
                            <a:latin typeface="Cambria Math" panose="02040503050406030204" pitchFamily="18" charset="0"/>
                          </a:rPr>
                          <m:t>|</m:t>
                        </m:r>
                      </m:den>
                    </m:f>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called the margin of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Why?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wish to pick the point with the minimum margin and have that margin as large as possible.</a:t>
                </a:r>
              </a:p>
              <a:p>
                <a:pPr marL="285750" indent="-285750">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95E6FE2F-5E98-4DF2-ACB7-6BAE62FEC336}"/>
                  </a:ext>
                </a:extLst>
              </p:cNvPr>
              <p:cNvSpPr>
                <a:spLocks noGrp="1" noRot="1" noChangeAspect="1" noMove="1" noResize="1" noEditPoints="1" noAdjustHandles="1" noChangeArrowheads="1" noChangeShapeType="1" noTextEdit="1"/>
              </p:cNvSpPr>
              <p:nvPr>
                <p:ph idx="1"/>
              </p:nvPr>
            </p:nvSpPr>
            <p:spPr>
              <a:xfrm>
                <a:off x="401837" y="1634133"/>
                <a:ext cx="3793384" cy="3265245"/>
              </a:xfrm>
              <a:blipFill>
                <a:blip r:embed="rId2"/>
                <a:stretch>
                  <a:fillRect l="-2090" t="-746" r="-2894"/>
                </a:stretch>
              </a:blipFill>
            </p:spPr>
            <p:txBody>
              <a:bodyPr/>
              <a:lstStyle/>
              <a:p>
                <a:r>
                  <a:rPr lang="en-US">
                    <a:noFill/>
                  </a:rPr>
                  <a:t> </a:t>
                </a:r>
              </a:p>
            </p:txBody>
          </p:sp>
        </mc:Fallback>
      </mc:AlternateContent>
      <p:grpSp>
        <p:nvGrpSpPr>
          <p:cNvPr id="4" name="Canvas 68">
            <a:extLst>
              <a:ext uri="{FF2B5EF4-FFF2-40B4-BE49-F238E27FC236}">
                <a16:creationId xmlns:a16="http://schemas.microsoft.com/office/drawing/2014/main" id="{FAE5B707-0443-4E70-991E-B077C38F4315}"/>
              </a:ext>
            </a:extLst>
          </p:cNvPr>
          <p:cNvGrpSpPr/>
          <p:nvPr/>
        </p:nvGrpSpPr>
        <p:grpSpPr>
          <a:xfrm>
            <a:off x="4440729" y="1685663"/>
            <a:ext cx="4268373" cy="2756527"/>
            <a:chOff x="0" y="0"/>
            <a:chExt cx="3406346" cy="2134235"/>
          </a:xfrm>
        </p:grpSpPr>
        <p:sp>
          <p:nvSpPr>
            <p:cNvPr id="5" name="Rectangle 4">
              <a:extLst>
                <a:ext uri="{FF2B5EF4-FFF2-40B4-BE49-F238E27FC236}">
                  <a16:creationId xmlns:a16="http://schemas.microsoft.com/office/drawing/2014/main" id="{0359270A-B052-4473-A354-C8BAC2E4D25B}"/>
                </a:ext>
              </a:extLst>
            </p:cNvPr>
            <p:cNvSpPr/>
            <p:nvPr/>
          </p:nvSpPr>
          <p:spPr>
            <a:xfrm>
              <a:off x="0" y="0"/>
              <a:ext cx="3405505" cy="2134235"/>
            </a:xfrm>
            <a:prstGeom prst="rect">
              <a:avLst/>
            </a:prstGeom>
            <a:ln>
              <a:solidFill>
                <a:schemeClr val="tx1"/>
              </a:solidFill>
            </a:ln>
          </p:spPr>
        </p:sp>
        <p:sp>
          <p:nvSpPr>
            <p:cNvPr id="6" name="Multiplication Sign 5">
              <a:extLst>
                <a:ext uri="{FF2B5EF4-FFF2-40B4-BE49-F238E27FC236}">
                  <a16:creationId xmlns:a16="http://schemas.microsoft.com/office/drawing/2014/main" id="{E88DB248-D5C6-472A-8D34-1BC397A1E34B}"/>
                </a:ext>
              </a:extLst>
            </p:cNvPr>
            <p:cNvSpPr/>
            <p:nvPr/>
          </p:nvSpPr>
          <p:spPr>
            <a:xfrm>
              <a:off x="302952" y="1386990"/>
              <a:ext cx="97822" cy="15454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Multiplication Sign 6">
              <a:extLst>
                <a:ext uri="{FF2B5EF4-FFF2-40B4-BE49-F238E27FC236}">
                  <a16:creationId xmlns:a16="http://schemas.microsoft.com/office/drawing/2014/main" id="{2BA56969-A226-455E-BE15-D260EA71D78B}"/>
                </a:ext>
              </a:extLst>
            </p:cNvPr>
            <p:cNvSpPr/>
            <p:nvPr/>
          </p:nvSpPr>
          <p:spPr>
            <a:xfrm>
              <a:off x="36758" y="749182"/>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Multiplication Sign 7">
              <a:extLst>
                <a:ext uri="{FF2B5EF4-FFF2-40B4-BE49-F238E27FC236}">
                  <a16:creationId xmlns:a16="http://schemas.microsoft.com/office/drawing/2014/main" id="{5476ACAF-F8C6-402B-9E08-C4FCD4EE869E}"/>
                </a:ext>
              </a:extLst>
            </p:cNvPr>
            <p:cNvSpPr/>
            <p:nvPr/>
          </p:nvSpPr>
          <p:spPr>
            <a:xfrm>
              <a:off x="992898" y="1663582"/>
              <a:ext cx="97790" cy="1543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Oval 8">
              <a:extLst>
                <a:ext uri="{FF2B5EF4-FFF2-40B4-BE49-F238E27FC236}">
                  <a16:creationId xmlns:a16="http://schemas.microsoft.com/office/drawing/2014/main" id="{C2824DD8-2489-4FC7-8D09-35870B560072}"/>
                </a:ext>
              </a:extLst>
            </p:cNvPr>
            <p:cNvSpPr/>
            <p:nvPr/>
          </p:nvSpPr>
          <p:spPr>
            <a:xfrm>
              <a:off x="2036391" y="2510"/>
              <a:ext cx="96592" cy="109471"/>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Oval 9">
              <a:extLst>
                <a:ext uri="{FF2B5EF4-FFF2-40B4-BE49-F238E27FC236}">
                  <a16:creationId xmlns:a16="http://schemas.microsoft.com/office/drawing/2014/main" id="{662FD045-5627-4A53-A187-1B415FB20F54}"/>
                </a:ext>
              </a:extLst>
            </p:cNvPr>
            <p:cNvSpPr/>
            <p:nvPr/>
          </p:nvSpPr>
          <p:spPr>
            <a:xfrm>
              <a:off x="2770182" y="1109790"/>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Oval 10">
              <a:extLst>
                <a:ext uri="{FF2B5EF4-FFF2-40B4-BE49-F238E27FC236}">
                  <a16:creationId xmlns:a16="http://schemas.microsoft.com/office/drawing/2014/main" id="{18172C3C-861B-4410-B789-15A46A175730}"/>
                </a:ext>
              </a:extLst>
            </p:cNvPr>
            <p:cNvSpPr/>
            <p:nvPr/>
          </p:nvSpPr>
          <p:spPr>
            <a:xfrm>
              <a:off x="3176400" y="309032"/>
              <a:ext cx="9652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2" name="Straight Connector 11">
              <a:extLst>
                <a:ext uri="{FF2B5EF4-FFF2-40B4-BE49-F238E27FC236}">
                  <a16:creationId xmlns:a16="http://schemas.microsoft.com/office/drawing/2014/main" id="{A8E24B9E-B230-4BB3-935C-EF38297D9286}"/>
                </a:ext>
              </a:extLst>
            </p:cNvPr>
            <p:cNvCxnSpPr/>
            <p:nvPr/>
          </p:nvCxnSpPr>
          <p:spPr>
            <a:xfrm>
              <a:off x="1044705" y="308990"/>
              <a:ext cx="1352332" cy="1577662"/>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 Box 2">
                  <a:extLst>
                    <a:ext uri="{FF2B5EF4-FFF2-40B4-BE49-F238E27FC236}">
                      <a16:creationId xmlns:a16="http://schemas.microsoft.com/office/drawing/2014/main" id="{D8DF4F02-57DB-4522-BEF9-4B11F9FD8A16}"/>
                    </a:ext>
                  </a:extLst>
                </p:cNvPr>
                <p:cNvSpPr txBox="1">
                  <a:spLocks noChangeArrowheads="1"/>
                </p:cNvSpPr>
                <p:nvPr/>
              </p:nvSpPr>
              <p:spPr bwMode="auto">
                <a:xfrm>
                  <a:off x="2440511" y="1738242"/>
                  <a:ext cx="965835" cy="28956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ea typeface="Calibri" panose="020F0502020204030204" pitchFamily="34" charset="0"/>
                              </a:rPr>
                            </m:ctrlPr>
                          </m:sSupPr>
                          <m:e>
                            <m:r>
                              <a:rPr lang="en-US" sz="1100" i="1">
                                <a:effectLst/>
                                <a:latin typeface="Cambria Math" panose="02040503050406030204" pitchFamily="18" charset="0"/>
                                <a:ea typeface="Calibri" panose="020F0502020204030204" pitchFamily="34" charset="0"/>
                              </a:rPr>
                              <m:t>𝑤</m:t>
                            </m:r>
                          </m:e>
                          <m:sup>
                            <m:r>
                              <a:rPr lang="en-US" sz="1100" i="1">
                                <a:effectLst/>
                                <a:latin typeface="Cambria Math" panose="02040503050406030204" pitchFamily="18" charset="0"/>
                                <a:ea typeface="Calibri" panose="020F0502020204030204" pitchFamily="34" charset="0"/>
                              </a:rPr>
                              <m:t>𝑇</m:t>
                            </m:r>
                          </m:sup>
                        </m:sSup>
                        <m:r>
                          <a:rPr lang="en-US" sz="1100" i="1">
                            <a:effectLst/>
                            <a:latin typeface="Cambria Math" panose="02040503050406030204" pitchFamily="18" charset="0"/>
                            <a:ea typeface="Calibri" panose="020F0502020204030204" pitchFamily="34" charset="0"/>
                          </a:rPr>
                          <m:t>𝑥</m:t>
                        </m:r>
                        <m:r>
                          <a:rPr lang="en-US" sz="1100" i="1">
                            <a:effectLst/>
                            <a:latin typeface="Cambria Math" panose="02040503050406030204" pitchFamily="18" charset="0"/>
                            <a:ea typeface="Calibri" panose="020F0502020204030204" pitchFamily="34" charset="0"/>
                          </a:rPr>
                          <m:t>+</m:t>
                        </m:r>
                        <m:r>
                          <a:rPr lang="en-US" sz="1100" i="1">
                            <a:effectLst/>
                            <a:latin typeface="Cambria Math" panose="02040503050406030204" pitchFamily="18" charset="0"/>
                            <a:ea typeface="Calibri" panose="020F0502020204030204" pitchFamily="34" charset="0"/>
                          </a:rPr>
                          <m:t>𝑏</m:t>
                        </m:r>
                        <m:r>
                          <a:rPr lang="en-US" sz="1100" i="1">
                            <a:effectLst/>
                            <a:latin typeface="Cambria Math" panose="02040503050406030204" pitchFamily="18" charset="0"/>
                            <a:ea typeface="Calibri" panose="020F0502020204030204" pitchFamily="34" charset="0"/>
                          </a:rPr>
                          <m:t>=0</m:t>
                        </m:r>
                      </m:oMath>
                    </m:oMathPara>
                  </a14:m>
                  <a:endParaRPr lang="en-US" sz="1200">
                    <a:effectLst/>
                    <a:latin typeface="Times New Roman" panose="02020603050405020304" pitchFamily="18" charset="0"/>
                    <a:ea typeface="Times New Roman" panose="02020603050405020304" pitchFamily="18" charset="0"/>
                  </a:endParaRPr>
                </a:p>
              </p:txBody>
            </p:sp>
          </mc:Choice>
          <mc:Fallback xmlns="">
            <p:sp>
              <p:nvSpPr>
                <p:cNvPr id="32" name="Text Box 2">
                  <a:extLst>
                    <a:ext uri="{FF2B5EF4-FFF2-40B4-BE49-F238E27FC236}">
                      <a16:creationId xmlns:a16="http://schemas.microsoft.com/office/drawing/2014/main" id="{5E536ABF-84FA-4504-8144-41CC1B0BD2BC}"/>
                    </a:ext>
                  </a:extLst>
                </p:cNvPr>
                <p:cNvSpPr txBox="1">
                  <a:spLocks noRot="1" noChangeAspect="1" noMove="1" noResize="1" noEditPoints="1" noAdjustHandles="1" noChangeArrowheads="1" noChangeShapeType="1" noTextEdit="1"/>
                </p:cNvSpPr>
                <p:nvPr/>
              </p:nvSpPr>
              <p:spPr bwMode="auto">
                <a:xfrm>
                  <a:off x="2440511" y="1738242"/>
                  <a:ext cx="965835" cy="289560"/>
                </a:xfrm>
                <a:prstGeom prst="rect">
                  <a:avLst/>
                </a:prstGeom>
                <a:blipFill>
                  <a:blip r:embed="rId3"/>
                  <a:stretch>
                    <a:fillRect/>
                  </a:stretch>
                </a:blipFill>
                <a:ln w="9525">
                  <a:noFill/>
                  <a:miter lim="800000"/>
                  <a:headEnd/>
                  <a:tailEnd/>
                </a:ln>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6043C5DC-5137-4EA8-BC5F-5853A6A1B04F}"/>
                </a:ext>
              </a:extLst>
            </p:cNvPr>
            <p:cNvCxnSpPr>
              <a:stCxn id="8" idx="1"/>
            </p:cNvCxnSpPr>
            <p:nvPr/>
          </p:nvCxnSpPr>
          <p:spPr>
            <a:xfrm flipV="1">
              <a:off x="1067067" y="1126800"/>
              <a:ext cx="678289" cy="57355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AA13297-A1A5-46E8-9F29-534C4BD0DECA}"/>
                </a:ext>
              </a:extLst>
            </p:cNvPr>
            <p:cNvSpPr/>
            <p:nvPr/>
          </p:nvSpPr>
          <p:spPr>
            <a:xfrm rot="2967671">
              <a:off x="1700278" y="1158998"/>
              <a:ext cx="103031" cy="837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mc:AlternateContent xmlns:mc="http://schemas.openxmlformats.org/markup-compatibility/2006" xmlns:a14="http://schemas.microsoft.com/office/drawing/2010/main">
          <mc:Choice Requires="a14">
            <p:sp>
              <p:nvSpPr>
                <p:cNvPr id="16" name="Text Box 72">
                  <a:extLst>
                    <a:ext uri="{FF2B5EF4-FFF2-40B4-BE49-F238E27FC236}">
                      <a16:creationId xmlns:a16="http://schemas.microsoft.com/office/drawing/2014/main" id="{02604142-7558-4995-83B5-FCADEB44FAE2}"/>
                    </a:ext>
                  </a:extLst>
                </p:cNvPr>
                <p:cNvSpPr txBox="1"/>
                <p:nvPr/>
              </p:nvSpPr>
              <p:spPr>
                <a:xfrm>
                  <a:off x="874960" y="1787661"/>
                  <a:ext cx="335915" cy="311493"/>
                </a:xfrm>
                <a:prstGeom prst="rect">
                  <a:avLst/>
                </a:prstGeom>
                <a:solidFill>
                  <a:schemeClr val="lt1"/>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5" name="Text Box 72">
                  <a:extLst>
                    <a:ext uri="{FF2B5EF4-FFF2-40B4-BE49-F238E27FC236}">
                      <a16:creationId xmlns:a16="http://schemas.microsoft.com/office/drawing/2014/main" id="{E978A3FE-80DF-4F01-A932-7C9FD3424565}"/>
                    </a:ext>
                  </a:extLst>
                </p:cNvPr>
                <p:cNvSpPr txBox="1">
                  <a:spLocks noRot="1" noChangeAspect="1" noMove="1" noResize="1" noEditPoints="1" noAdjustHandles="1" noChangeArrowheads="1" noChangeShapeType="1" noTextEdit="1"/>
                </p:cNvSpPr>
                <p:nvPr/>
              </p:nvSpPr>
              <p:spPr>
                <a:xfrm>
                  <a:off x="874960" y="1787661"/>
                  <a:ext cx="335915" cy="311493"/>
                </a:xfrm>
                <a:prstGeom prst="rect">
                  <a:avLst/>
                </a:prstGeom>
                <a:blipFill>
                  <a:blip r:embed="rId4"/>
                  <a:stretch>
                    <a:fillRect/>
                  </a:stretch>
                </a:blipFill>
                <a:ln w="6350">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DABA73C3-A180-4D33-918A-1904BD244672}"/>
                </a:ext>
              </a:extLst>
            </p:cNvPr>
            <p:cNvCxnSpPr/>
            <p:nvPr/>
          </p:nvCxnSpPr>
          <p:spPr>
            <a:xfrm flipH="1">
              <a:off x="882472" y="772631"/>
              <a:ext cx="553791"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 Box 75">
                  <a:extLst>
                    <a:ext uri="{FF2B5EF4-FFF2-40B4-BE49-F238E27FC236}">
                      <a16:creationId xmlns:a16="http://schemas.microsoft.com/office/drawing/2014/main" id="{9C295148-8E61-469D-BDAD-5BFFED78A08B}"/>
                    </a:ext>
                  </a:extLst>
                </p:cNvPr>
                <p:cNvSpPr txBox="1"/>
                <p:nvPr/>
              </p:nvSpPr>
              <p:spPr>
                <a:xfrm>
                  <a:off x="764847" y="746307"/>
                  <a:ext cx="317140" cy="25170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𝑤</m:t>
                            </m:r>
                          </m:e>
                        </m:acc>
                      </m:oMath>
                    </m:oMathPara>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7" name="Text Box 75">
                  <a:extLst>
                    <a:ext uri="{FF2B5EF4-FFF2-40B4-BE49-F238E27FC236}">
                      <a16:creationId xmlns:a16="http://schemas.microsoft.com/office/drawing/2014/main" id="{2DB7C2BA-0A7A-4B4D-8576-1DC74A75AE10}"/>
                    </a:ext>
                  </a:extLst>
                </p:cNvPr>
                <p:cNvSpPr txBox="1">
                  <a:spLocks noRot="1" noChangeAspect="1" noMove="1" noResize="1" noEditPoints="1" noAdjustHandles="1" noChangeArrowheads="1" noChangeShapeType="1" noTextEdit="1"/>
                </p:cNvSpPr>
                <p:nvPr/>
              </p:nvSpPr>
              <p:spPr>
                <a:xfrm>
                  <a:off x="764847" y="746307"/>
                  <a:ext cx="317140" cy="251704"/>
                </a:xfrm>
                <a:prstGeom prst="rect">
                  <a:avLst/>
                </a:prstGeom>
                <a:blipFill>
                  <a:blip r:embed="rId5"/>
                  <a:stretch>
                    <a:fillRect r="-7692"/>
                  </a:stretch>
                </a:blipFill>
                <a:ln w="6350">
                  <a:no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6E7B4586-AC0A-4002-8912-AA999D935DDE}"/>
                </a:ext>
              </a:extLst>
            </p:cNvPr>
            <p:cNvSpPr/>
            <p:nvPr/>
          </p:nvSpPr>
          <p:spPr>
            <a:xfrm>
              <a:off x="2054449" y="148740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0" name="Straight Connector 19">
              <a:extLst>
                <a:ext uri="{FF2B5EF4-FFF2-40B4-BE49-F238E27FC236}">
                  <a16:creationId xmlns:a16="http://schemas.microsoft.com/office/drawing/2014/main" id="{95011B07-060E-401C-98A1-10D249E6F50C}"/>
                </a:ext>
              </a:extLst>
            </p:cNvPr>
            <p:cNvCxnSpPr>
              <a:stCxn id="8" idx="1"/>
              <a:endCxn id="19" idx="6"/>
            </p:cNvCxnSpPr>
            <p:nvPr/>
          </p:nvCxnSpPr>
          <p:spPr>
            <a:xfrm flipV="1">
              <a:off x="1067067" y="1510007"/>
              <a:ext cx="1032875" cy="19035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 Box 75">
                  <a:extLst>
                    <a:ext uri="{FF2B5EF4-FFF2-40B4-BE49-F238E27FC236}">
                      <a16:creationId xmlns:a16="http://schemas.microsoft.com/office/drawing/2014/main" id="{9F921B96-4BAE-4428-84A1-1755B6560AD3}"/>
                    </a:ext>
                  </a:extLst>
                </p:cNvPr>
                <p:cNvSpPr txBox="1"/>
                <p:nvPr/>
              </p:nvSpPr>
              <p:spPr>
                <a:xfrm>
                  <a:off x="2122977" y="1280990"/>
                  <a:ext cx="214579" cy="25187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14:m>
                    <m:oMath xmlns:m="http://schemas.openxmlformats.org/officeDocument/2006/math">
                      <m:r>
                        <a:rPr lang="en-US" sz="1200" i="1">
                          <a:effectLst/>
                          <a:latin typeface="Cambria Math" panose="02040503050406030204" pitchFamily="18" charset="0"/>
                          <a:ea typeface="Times New Roman" panose="02020603050405020304" pitchFamily="18" charset="0"/>
                        </a:rPr>
                        <m:t>𝑥</m:t>
                      </m:r>
                    </m:oMath>
                  </a14:m>
                  <a:r>
                    <a:rPr lang="en-US" sz="1200">
                      <a:effectLst/>
                      <a:latin typeface="Times New Roman" panose="02020603050405020304" pitchFamily="18" charset="0"/>
                      <a:ea typeface="Times New Roman" panose="02020603050405020304" pitchFamily="18" charset="0"/>
                    </a:rPr>
                    <a:t> </a:t>
                  </a:r>
                </a:p>
              </p:txBody>
            </p:sp>
          </mc:Choice>
          <mc:Fallback xmlns="">
            <p:sp>
              <p:nvSpPr>
                <p:cNvPr id="40" name="Text Box 75">
                  <a:extLst>
                    <a:ext uri="{FF2B5EF4-FFF2-40B4-BE49-F238E27FC236}">
                      <a16:creationId xmlns:a16="http://schemas.microsoft.com/office/drawing/2014/main" id="{8D47F4BE-A9FE-442E-8FBF-FB458B8CB69B}"/>
                    </a:ext>
                  </a:extLst>
                </p:cNvPr>
                <p:cNvSpPr txBox="1">
                  <a:spLocks noRot="1" noChangeAspect="1" noMove="1" noResize="1" noEditPoints="1" noAdjustHandles="1" noChangeArrowheads="1" noChangeShapeType="1" noTextEdit="1"/>
                </p:cNvSpPr>
                <p:nvPr/>
              </p:nvSpPr>
              <p:spPr>
                <a:xfrm>
                  <a:off x="2122977" y="1280990"/>
                  <a:ext cx="214579" cy="251874"/>
                </a:xfrm>
                <a:prstGeom prst="rect">
                  <a:avLst/>
                </a:prstGeom>
                <a:blipFill>
                  <a:blip r:embed="rId6"/>
                  <a:stretch>
                    <a:fillRect/>
                  </a:stretch>
                </a:blipFill>
                <a:ln w="6350">
                  <a:noFill/>
                </a:ln>
              </p:spPr>
              <p:txBody>
                <a:bodyPr/>
                <a:lstStyle/>
                <a:p>
                  <a:r>
                    <a:rPr lang="en-US">
                      <a:noFill/>
                    </a:rPr>
                    <a:t> </a:t>
                  </a:r>
                </a:p>
              </p:txBody>
            </p:sp>
          </mc:Fallback>
        </mc:AlternateContent>
        <p:sp>
          <p:nvSpPr>
            <p:cNvPr id="22" name="Text Box 75">
              <a:extLst>
                <a:ext uri="{FF2B5EF4-FFF2-40B4-BE49-F238E27FC236}">
                  <a16:creationId xmlns:a16="http://schemas.microsoft.com/office/drawing/2014/main" id="{C6428FEF-AD7F-403C-88CE-515F646A2AD4}"/>
                </a:ext>
              </a:extLst>
            </p:cNvPr>
            <p:cNvSpPr txBox="1"/>
            <p:nvPr/>
          </p:nvSpPr>
          <p:spPr>
            <a:xfrm>
              <a:off x="1777553" y="894114"/>
              <a:ext cx="96943" cy="2514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200">
                  <a:effectLst/>
                  <a:latin typeface="Times New Roman" panose="02020603050405020304" pitchFamily="18" charset="0"/>
                  <a:ea typeface="Times New Roman" panose="02020603050405020304" pitchFamily="18" charset="0"/>
                </a:rPr>
                <a:t>z </a:t>
              </a:r>
            </a:p>
          </p:txBody>
        </p:sp>
      </p:gr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9488F146-3404-48BB-9B63-AE68B295B219}"/>
                  </a:ext>
                </a:extLst>
              </p:cNvPr>
              <p:cNvSpPr/>
              <p:nvPr/>
            </p:nvSpPr>
            <p:spPr>
              <a:xfrm>
                <a:off x="401835" y="4659127"/>
                <a:ext cx="8340327" cy="1754326"/>
              </a:xfrm>
              <a:prstGeom prst="rect">
                <a:avLst/>
              </a:prstGeom>
            </p:spPr>
            <p:txBody>
              <a:bodyPr wrap="square">
                <a:spAutoFit/>
              </a:bodyPr>
              <a:lstStyle/>
              <a:p>
                <a:pPr marL="285750" indent="-285750">
                  <a:buFont typeface="Arial" panose="020B0604020202020204" pitchFamily="34" charset="0"/>
                  <a:buChar char="•"/>
                </a:pPr>
                <a:r>
                  <a:rPr lang="en-US" dirty="0"/>
                  <a:t>If a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oMath>
                </a14:m>
                <a:r>
                  <a:rPr lang="en-US" dirty="0"/>
                  <a:t> gives margin M, then what is the margin of the solution </a:t>
                </a:r>
                <a14:m>
                  <m:oMath xmlns:m="http://schemas.openxmlformats.org/officeDocument/2006/math">
                    <m:r>
                      <a:rPr lang="en-US" b="0" i="1" smtClean="0">
                        <a:latin typeface="Cambria Math" panose="02040503050406030204" pitchFamily="18" charset="0"/>
                      </a:rPr>
                      <m:t>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a14:m>
                <a:r>
                  <a:rPr lang="en-US" dirty="0"/>
                  <a:t>, </a:t>
                </a:r>
                <a14:m>
                  <m:oMath xmlns:m="http://schemas.openxmlformats.org/officeDocument/2006/math">
                    <m:r>
                      <a:rPr lang="en-US" b="0" i="1" smtClean="0">
                        <a:latin typeface="Cambria Math" panose="02040503050406030204" pitchFamily="18" charset="0"/>
                      </a:rPr>
                      <m:t>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oMath>
                </a14:m>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have flexibility up to a constant.. I choose </a:t>
                </a:r>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such that for the minimum margin point </a:t>
                </a:r>
                <a14:m>
                  <m:oMath xmlns:m="http://schemas.openxmlformats.org/officeDocument/2006/math">
                    <m:sSub>
                      <m:sSubPr>
                        <m:ctrlPr>
                          <a:rPr lang="en-US" b="0" i="0" smtClean="0">
                            <a:latin typeface="Cambria Math" panose="02040503050406030204" pitchFamily="18" charset="0"/>
                          </a:rPr>
                        </m:ctrlPr>
                      </m:sSubPr>
                      <m:e>
                        <m:r>
                          <m:rPr>
                            <m:sty m:val="p"/>
                          </m:rPr>
                          <a:rPr lang="en-US" b="0" i="0" smtClean="0">
                            <a:latin typeface="Cambria Math" panose="02040503050406030204" pitchFamily="18" charset="0"/>
                          </a:rPr>
                          <m:t>y</m:t>
                        </m:r>
                      </m:e>
                      <m:sub>
                        <m:r>
                          <m:rPr>
                            <m:sty m:val="p"/>
                          </m:rPr>
                          <a:rPr lang="en-US" b="0" i="0" smtClean="0">
                            <a:latin typeface="Cambria Math" panose="02040503050406030204" pitchFamily="18" charset="0"/>
                          </a:rPr>
                          <m:t>n</m:t>
                        </m:r>
                      </m:sub>
                    </m:sSub>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a:t>
                </a:r>
              </a:p>
              <a:p>
                <a:r>
                  <a:rPr lang="en-US" dirty="0"/>
                  <a:t> </a:t>
                </a:r>
              </a:p>
            </p:txBody>
          </p:sp>
        </mc:Choice>
        <mc:Fallback>
          <p:sp>
            <p:nvSpPr>
              <p:cNvPr id="24" name="Rectangle 23">
                <a:extLst>
                  <a:ext uri="{FF2B5EF4-FFF2-40B4-BE49-F238E27FC236}">
                    <a16:creationId xmlns:a16="http://schemas.microsoft.com/office/drawing/2014/main" id="{9488F146-3404-48BB-9B63-AE68B295B219}"/>
                  </a:ext>
                </a:extLst>
              </p:cNvPr>
              <p:cNvSpPr>
                <a:spLocks noRot="1" noChangeAspect="1" noMove="1" noResize="1" noEditPoints="1" noAdjustHandles="1" noChangeArrowheads="1" noChangeShapeType="1" noTextEdit="1"/>
              </p:cNvSpPr>
              <p:nvPr/>
            </p:nvSpPr>
            <p:spPr>
              <a:xfrm>
                <a:off x="401835" y="4659127"/>
                <a:ext cx="8340327" cy="1754326"/>
              </a:xfrm>
              <a:prstGeom prst="rect">
                <a:avLst/>
              </a:prstGeom>
              <a:blipFill>
                <a:blip r:embed="rId7"/>
                <a:stretch>
                  <a:fillRect l="-512" t="-1736" r="-1096"/>
                </a:stretch>
              </a:blipFill>
            </p:spPr>
            <p:txBody>
              <a:bodyPr/>
              <a:lstStyle/>
              <a:p>
                <a:r>
                  <a:rPr lang="en-US">
                    <a:noFill/>
                  </a:rPr>
                  <a:t> </a:t>
                </a:r>
              </a:p>
            </p:txBody>
          </p:sp>
        </mc:Fallback>
      </mc:AlternateContent>
      <p:sp>
        <p:nvSpPr>
          <p:cNvPr id="25" name="Arrow: Right 24">
            <a:extLst>
              <a:ext uri="{FF2B5EF4-FFF2-40B4-BE49-F238E27FC236}">
                <a16:creationId xmlns:a16="http://schemas.microsoft.com/office/drawing/2014/main" id="{1B772473-B48F-41DF-B437-E17D3099D0E3}"/>
              </a:ext>
            </a:extLst>
          </p:cNvPr>
          <p:cNvSpPr/>
          <p:nvPr/>
        </p:nvSpPr>
        <p:spPr bwMode="auto">
          <a:xfrm rot="14478545">
            <a:off x="6086530" y="3745425"/>
            <a:ext cx="725232" cy="177764"/>
          </a:xfrm>
          <a:prstGeom prst="rightArrow">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endParaRPr>
          </a:p>
        </p:txBody>
      </p:sp>
      <p:sp>
        <p:nvSpPr>
          <p:cNvPr id="26" name="TextBox 25">
            <a:extLst>
              <a:ext uri="{FF2B5EF4-FFF2-40B4-BE49-F238E27FC236}">
                <a16:creationId xmlns:a16="http://schemas.microsoft.com/office/drawing/2014/main" id="{695999FB-EF9E-4EF7-B6B0-093ACDEC9E22}"/>
              </a:ext>
            </a:extLst>
          </p:cNvPr>
          <p:cNvSpPr txBox="1"/>
          <p:nvPr/>
        </p:nvSpPr>
        <p:spPr>
          <a:xfrm>
            <a:off x="6101078" y="4168413"/>
            <a:ext cx="1069524" cy="307777"/>
          </a:xfrm>
          <a:prstGeom prst="rect">
            <a:avLst/>
          </a:prstGeom>
          <a:noFill/>
        </p:spPr>
        <p:txBody>
          <a:bodyPr wrap="none" rtlCol="0">
            <a:spAutoFit/>
          </a:bodyPr>
          <a:lstStyle/>
          <a:p>
            <a:r>
              <a:rPr lang="en-US" sz="1400" dirty="0"/>
              <a:t>Min margin</a:t>
            </a:r>
          </a:p>
        </p:txBody>
      </p:sp>
      <p:cxnSp>
        <p:nvCxnSpPr>
          <p:cNvPr id="27" name="Straight Connector 26">
            <a:extLst>
              <a:ext uri="{FF2B5EF4-FFF2-40B4-BE49-F238E27FC236}">
                <a16:creationId xmlns:a16="http://schemas.microsoft.com/office/drawing/2014/main" id="{6057C55B-ACC2-4C1D-91AD-16CAD92BF792}"/>
              </a:ext>
            </a:extLst>
          </p:cNvPr>
          <p:cNvCxnSpPr>
            <a:cxnSpLocks/>
          </p:cNvCxnSpPr>
          <p:nvPr/>
        </p:nvCxnSpPr>
        <p:spPr>
          <a:xfrm flipV="1">
            <a:off x="4937212" y="2567668"/>
            <a:ext cx="1232706" cy="98139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18C82E-3CBD-4C97-94E8-092D5D0CE097}"/>
              </a:ext>
            </a:extLst>
          </p:cNvPr>
          <p:cNvCxnSpPr>
            <a:cxnSpLocks/>
          </p:cNvCxnSpPr>
          <p:nvPr/>
        </p:nvCxnSpPr>
        <p:spPr>
          <a:xfrm flipV="1">
            <a:off x="4587135" y="1964808"/>
            <a:ext cx="1078962" cy="8045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55266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35AF-E4D9-408E-8FC0-FEA18C9AC6BE}"/>
              </a:ext>
            </a:extLst>
          </p:cNvPr>
          <p:cNvSpPr>
            <a:spLocks noGrp="1"/>
          </p:cNvSpPr>
          <p:nvPr>
            <p:ph type="title"/>
          </p:nvPr>
        </p:nvSpPr>
        <p:spPr/>
        <p:txBody>
          <a:bodyPr/>
          <a:lstStyle/>
          <a:p>
            <a:r>
              <a:rPr lang="en-US" dirty="0"/>
              <a:t>SVM Problem Statement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EDB0C9-FDDA-4783-BDEF-3D267861A3A8}"/>
                  </a:ext>
                </a:extLst>
              </p:cNvPr>
              <p:cNvSpPr>
                <a:spLocks noGrp="1"/>
              </p:cNvSpPr>
              <p:nvPr>
                <p:ph idx="1"/>
              </p:nvPr>
            </p:nvSpPr>
            <p:spPr/>
            <p:txBody>
              <a:bodyPr/>
              <a:lstStyle/>
              <a:p>
                <a:r>
                  <a:rPr lang="en-US" dirty="0"/>
                  <a:t>Minimum margin </a:t>
                </a:r>
                <a:r>
                  <a:rPr lang="en-US" sz="2000" dirty="0"/>
                  <a:t>= </a:t>
                </a:r>
                <a14:m>
                  <m:oMath xmlns:m="http://schemas.openxmlformats.org/officeDocument/2006/math">
                    <m:f>
                      <m:fPr>
                        <m:ctrlPr>
                          <a:rPr lang="en-US" sz="2400" i="1" dirty="0">
                            <a:latin typeface="Cambria Math" panose="02040503050406030204" pitchFamily="18" charset="0"/>
                          </a:rPr>
                        </m:ctrlPr>
                      </m:fPr>
                      <m:num>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r>
                          <a:rPr lang="en-US" sz="2400" i="1" dirty="0">
                            <a:latin typeface="Cambria Math" panose="02040503050406030204" pitchFamily="18" charset="0"/>
                          </a:rPr>
                          <m:t>𝑏</m:t>
                        </m:r>
                      </m:num>
                      <m:den>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𝑤</m:t>
                            </m:r>
                          </m:e>
                        </m:d>
                        <m:r>
                          <a:rPr lang="en-US" sz="2400" i="1" dirty="0">
                            <a:latin typeface="Cambria Math" panose="02040503050406030204" pitchFamily="18" charset="0"/>
                          </a:rPr>
                          <m:t>|</m:t>
                        </m:r>
                      </m:den>
                    </m:f>
                  </m:oMath>
                </a14:m>
                <a:r>
                  <a:rPr lang="en-US" dirty="0"/>
                  <a:t> =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𝑤</m:t>
                            </m:r>
                          </m:e>
                        </m:d>
                        <m:r>
                          <a:rPr lang="en-US" sz="2400" b="0" i="1" smtClean="0">
                            <a:latin typeface="Cambria Math" panose="02040503050406030204" pitchFamily="18" charset="0"/>
                          </a:rPr>
                          <m:t>|</m:t>
                        </m:r>
                      </m:den>
                    </m:f>
                  </m:oMath>
                </a14:m>
                <a:endParaRPr lang="en-US" dirty="0"/>
              </a:p>
              <a:p>
                <a:endParaRPr lang="en-US" dirty="0"/>
              </a:p>
              <a:p>
                <a:r>
                  <a:rPr lang="en-US" dirty="0"/>
                  <a:t>The SVM problem statement in words is:</a:t>
                </a:r>
              </a:p>
              <a:p>
                <a:endParaRPr lang="en-US" dirty="0"/>
              </a:p>
              <a:p>
                <a:pPr marL="276823" lvl="1" indent="0">
                  <a:buNone/>
                </a:pPr>
                <a:r>
                  <a:rPr lang="en-US" dirty="0"/>
                  <a:t>Maximize  </a:t>
                </a:r>
                <a:r>
                  <a:rPr lang="en-US" i="1" dirty="0">
                    <a:latin typeface="+mj-lt"/>
                  </a:rPr>
                  <a:t>minimum</a:t>
                </a:r>
                <a:r>
                  <a:rPr lang="en-US" dirty="0"/>
                  <a:t> </a:t>
                </a:r>
                <a:r>
                  <a:rPr lang="en-US" i="1" dirty="0">
                    <a:latin typeface="+mj-lt"/>
                  </a:rPr>
                  <a:t>margin</a:t>
                </a:r>
              </a:p>
              <a:p>
                <a:pPr marL="276823" lvl="1" indent="0">
                  <a:buNone/>
                </a:pPr>
                <a:r>
                  <a:rPr lang="en-US" dirty="0"/>
                  <a:t>Subject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a:t>
                </a:r>
                <a:r>
                  <a:rPr lang="en-US" i="1" dirty="0">
                    <a:latin typeface="+mj-lt"/>
                  </a:rPr>
                  <a:t>for all data points is more than 1</a:t>
                </a:r>
              </a:p>
              <a:p>
                <a:pPr marL="276823" lvl="1" indent="0">
                  <a:buNone/>
                </a:pPr>
                <a:endParaRPr lang="en-US" i="1" dirty="0">
                  <a:latin typeface="+mj-lt"/>
                </a:endParaRPr>
              </a:p>
              <a:p>
                <a:pPr marL="276823" lvl="1" indent="0">
                  <a:buNone/>
                </a:pPr>
                <a:endParaRPr lang="en-US" i="1" dirty="0">
                  <a:latin typeface="+mj-lt"/>
                </a:endParaRPr>
              </a:p>
              <a:p>
                <a:pPr marL="276823" lvl="1" indent="0">
                  <a:buNone/>
                </a:pPr>
                <a:r>
                  <a:rPr lang="en-US" dirty="0"/>
                  <a:t>Maximize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m:t>
                        </m:r>
                      </m:den>
                    </m:f>
                  </m:oMath>
                </a14:m>
                <a:endParaRPr lang="en-US" dirty="0"/>
              </a:p>
              <a:p>
                <a:pPr marL="276823" lvl="1" indent="0">
                  <a:buNone/>
                </a:pPr>
                <a:r>
                  <a:rPr lang="en-US" dirty="0"/>
                  <a:t>Subject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≥1</m:t>
                    </m:r>
                  </m:oMath>
                </a14:m>
                <a:r>
                  <a:rPr lang="en-US" dirty="0"/>
                  <a:t>, for all data points n</a:t>
                </a:r>
              </a:p>
              <a:p>
                <a:pPr marL="276823" lvl="1" indent="0">
                  <a:buNone/>
                </a:pPr>
                <a:endParaRPr lang="en-US" dirty="0"/>
              </a:p>
              <a:p>
                <a:pPr marL="276823" lvl="1" indent="0">
                  <a:buNone/>
                </a:pPr>
                <a:r>
                  <a:rPr lang="en-US" dirty="0"/>
                  <a:t>Minimize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e>
                    </m:d>
                  </m:oMath>
                </a14:m>
                <a:endParaRPr lang="en-US" b="0" dirty="0"/>
              </a:p>
              <a:p>
                <a:pPr marL="276823" lvl="1" indent="0">
                  <a:buNone/>
                </a:pPr>
                <a:r>
                  <a:rPr lang="en-US" dirty="0"/>
                  <a:t>Subject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−1≥0</m:t>
                    </m:r>
                  </m:oMath>
                </a14:m>
                <a:r>
                  <a:rPr lang="en-US" dirty="0"/>
                  <a:t>, for all data points n</a:t>
                </a:r>
              </a:p>
            </p:txBody>
          </p:sp>
        </mc:Choice>
        <mc:Fallback>
          <p:sp>
            <p:nvSpPr>
              <p:cNvPr id="3" name="Content Placeholder 2">
                <a:extLst>
                  <a:ext uri="{FF2B5EF4-FFF2-40B4-BE49-F238E27FC236}">
                    <a16:creationId xmlns:a16="http://schemas.microsoft.com/office/drawing/2014/main" id="{ADEDB0C9-FDDA-4783-BDEF-3D267861A3A8}"/>
                  </a:ext>
                </a:extLst>
              </p:cNvPr>
              <p:cNvSpPr>
                <a:spLocks noGrp="1" noRot="1" noChangeAspect="1" noMove="1" noResize="1" noEditPoints="1" noAdjustHandles="1" noChangeArrowheads="1" noChangeShapeType="1" noTextEdit="1"/>
              </p:cNvSpPr>
              <p:nvPr>
                <p:ph idx="1"/>
              </p:nvPr>
            </p:nvSpPr>
            <p:spPr>
              <a:blipFill>
                <a:blip r:embed="rId2"/>
                <a:stretch>
                  <a:fillRect l="-950"/>
                </a:stretch>
              </a:blipFill>
            </p:spPr>
            <p:txBody>
              <a:bodyPr/>
              <a:lstStyle/>
              <a:p>
                <a:r>
                  <a:rPr lang="en-US">
                    <a:noFill/>
                  </a:rPr>
                  <a:t> </a:t>
                </a:r>
              </a:p>
            </p:txBody>
          </p:sp>
        </mc:Fallback>
      </mc:AlternateContent>
    </p:spTree>
    <p:extLst>
      <p:ext uri="{BB962C8B-B14F-4D97-AF65-F5344CB8AC3E}">
        <p14:creationId xmlns:p14="http://schemas.microsoft.com/office/powerpoint/2010/main" val="87270848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AB8B-CF2A-4464-A73E-645A986BB18F}"/>
              </a:ext>
            </a:extLst>
          </p:cNvPr>
          <p:cNvSpPr>
            <a:spLocks noGrp="1"/>
          </p:cNvSpPr>
          <p:nvPr>
            <p:ph type="title"/>
          </p:nvPr>
        </p:nvSpPr>
        <p:spPr/>
        <p:txBody>
          <a:bodyPr/>
          <a:lstStyle/>
          <a:p>
            <a:r>
              <a:rPr lang="en-US" dirty="0"/>
              <a:t>SVM Example with Code</a:t>
            </a:r>
          </a:p>
        </p:txBody>
      </p:sp>
      <p:pic>
        <p:nvPicPr>
          <p:cNvPr id="5" name="Content Placeholder 4">
            <a:extLst>
              <a:ext uri="{FF2B5EF4-FFF2-40B4-BE49-F238E27FC236}">
                <a16:creationId xmlns:a16="http://schemas.microsoft.com/office/drawing/2014/main" id="{BB086304-1B38-4AE0-8CDC-2B57CC6C3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4367" y="1633538"/>
            <a:ext cx="6155266" cy="4616450"/>
          </a:xfrm>
        </p:spPr>
      </p:pic>
      <p:cxnSp>
        <p:nvCxnSpPr>
          <p:cNvPr id="7" name="Straight Connector 6">
            <a:extLst>
              <a:ext uri="{FF2B5EF4-FFF2-40B4-BE49-F238E27FC236}">
                <a16:creationId xmlns:a16="http://schemas.microsoft.com/office/drawing/2014/main" id="{03982EC4-29B2-4BA2-A2DD-660F71D9781C}"/>
              </a:ext>
            </a:extLst>
          </p:cNvPr>
          <p:cNvCxnSpPr>
            <a:cxnSpLocks/>
          </p:cNvCxnSpPr>
          <p:nvPr/>
        </p:nvCxnSpPr>
        <p:spPr bwMode="auto">
          <a:xfrm>
            <a:off x="2297151" y="3256156"/>
            <a:ext cx="4783873" cy="1204332"/>
          </a:xfrm>
          <a:prstGeom prst="line">
            <a:avLst/>
          </a:prstGeom>
          <a:solidFill>
            <a:srgbClr val="BFBFBF"/>
          </a:solidFill>
          <a:ln w="57150" cap="flat" cmpd="sng" algn="ctr">
            <a:solidFill>
              <a:srgbClr val="09F11F"/>
            </a:solidFill>
            <a:prstDash val="sys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779816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C0AA-F2B5-4863-B2A6-EA205665DDDE}"/>
              </a:ext>
            </a:extLst>
          </p:cNvPr>
          <p:cNvSpPr>
            <a:spLocks noGrp="1"/>
          </p:cNvSpPr>
          <p:nvPr>
            <p:ph type="title"/>
          </p:nvPr>
        </p:nvSpPr>
        <p:spPr/>
        <p:txBody>
          <a:bodyPr/>
          <a:lstStyle/>
          <a:p>
            <a:r>
              <a:rPr lang="en-US" dirty="0"/>
              <a:t>Extending SVM to non-separable data</a:t>
            </a:r>
          </a:p>
        </p:txBody>
      </p:sp>
      <p:sp>
        <p:nvSpPr>
          <p:cNvPr id="3" name="Content Placeholder 2">
            <a:extLst>
              <a:ext uri="{FF2B5EF4-FFF2-40B4-BE49-F238E27FC236}">
                <a16:creationId xmlns:a16="http://schemas.microsoft.com/office/drawing/2014/main" id="{F471665B-A63F-4FFA-9EC3-0D0900B790E5}"/>
              </a:ext>
            </a:extLst>
          </p:cNvPr>
          <p:cNvSpPr>
            <a:spLocks noGrp="1"/>
          </p:cNvSpPr>
          <p:nvPr>
            <p:ph idx="1"/>
          </p:nvPr>
        </p:nvSpPr>
        <p:spPr>
          <a:xfrm>
            <a:off x="401837" y="1884557"/>
            <a:ext cx="3367276" cy="4366224"/>
          </a:xfrm>
        </p:spPr>
        <p:txBody>
          <a:bodyPr/>
          <a:lstStyle/>
          <a:p>
            <a:r>
              <a:rPr lang="en-US" dirty="0"/>
              <a:t>Equation here</a:t>
            </a:r>
          </a:p>
        </p:txBody>
      </p:sp>
      <p:grpSp>
        <p:nvGrpSpPr>
          <p:cNvPr id="32" name="Canvas 1">
            <a:extLst>
              <a:ext uri="{FF2B5EF4-FFF2-40B4-BE49-F238E27FC236}">
                <a16:creationId xmlns:a16="http://schemas.microsoft.com/office/drawing/2014/main" id="{96A11D68-88CA-4D5C-928C-980C5346976F}"/>
              </a:ext>
            </a:extLst>
          </p:cNvPr>
          <p:cNvGrpSpPr/>
          <p:nvPr/>
        </p:nvGrpSpPr>
        <p:grpSpPr>
          <a:xfrm>
            <a:off x="3969761" y="1717288"/>
            <a:ext cx="4772404" cy="3882628"/>
            <a:chOff x="0" y="-312045"/>
            <a:chExt cx="4570730" cy="3680489"/>
          </a:xfrm>
        </p:grpSpPr>
        <p:sp>
          <p:nvSpPr>
            <p:cNvPr id="33" name="Rectangle 32">
              <a:extLst>
                <a:ext uri="{FF2B5EF4-FFF2-40B4-BE49-F238E27FC236}">
                  <a16:creationId xmlns:a16="http://schemas.microsoft.com/office/drawing/2014/main" id="{FE494D02-2407-4FA7-AE84-24879D78C9A3}"/>
                </a:ext>
              </a:extLst>
            </p:cNvPr>
            <p:cNvSpPr/>
            <p:nvPr/>
          </p:nvSpPr>
          <p:spPr>
            <a:xfrm>
              <a:off x="0" y="0"/>
              <a:ext cx="4570730" cy="3060700"/>
            </a:xfrm>
            <a:prstGeom prst="rect">
              <a:avLst/>
            </a:prstGeom>
            <a:ln>
              <a:solidFill>
                <a:schemeClr val="tx1"/>
              </a:solidFill>
            </a:ln>
          </p:spPr>
        </p:sp>
        <p:sp>
          <p:nvSpPr>
            <p:cNvPr id="34" name="Text Box 23">
              <a:extLst>
                <a:ext uri="{FF2B5EF4-FFF2-40B4-BE49-F238E27FC236}">
                  <a16:creationId xmlns:a16="http://schemas.microsoft.com/office/drawing/2014/main" id="{57A6469B-CD6F-4815-8A58-C73E5FD4E888}"/>
                </a:ext>
              </a:extLst>
            </p:cNvPr>
            <p:cNvSpPr txBox="1"/>
            <p:nvPr/>
          </p:nvSpPr>
          <p:spPr>
            <a:xfrm>
              <a:off x="2729775" y="957879"/>
              <a:ext cx="528580" cy="212936"/>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margin&lt;0</a:t>
              </a:r>
              <a:endParaRPr lang="en-US" sz="1200">
                <a:effectLst/>
                <a:latin typeface="Times New Roman" panose="02020603050405020304" pitchFamily="18" charset="0"/>
                <a:ea typeface="Times New Roman" panose="02020603050405020304" pitchFamily="18" charset="0"/>
              </a:endParaRPr>
            </a:p>
          </p:txBody>
        </p:sp>
        <p:sp>
          <p:nvSpPr>
            <p:cNvPr id="35" name="Text Box 23">
              <a:extLst>
                <a:ext uri="{FF2B5EF4-FFF2-40B4-BE49-F238E27FC236}">
                  <a16:creationId xmlns:a16="http://schemas.microsoft.com/office/drawing/2014/main" id="{68CC75C7-89AA-4EAA-84DA-FB21BA4F912E}"/>
                </a:ext>
              </a:extLst>
            </p:cNvPr>
            <p:cNvSpPr txBox="1"/>
            <p:nvPr/>
          </p:nvSpPr>
          <p:spPr>
            <a:xfrm>
              <a:off x="2331077" y="1943761"/>
              <a:ext cx="598196" cy="219568"/>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a:lnSpc>
                  <a:spcPct val="106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0&lt;margin&lt;1</a:t>
              </a:r>
              <a:endParaRPr lang="en-US" sz="1200">
                <a:effectLst/>
                <a:latin typeface="Times New Roman" panose="02020603050405020304" pitchFamily="18" charset="0"/>
                <a:ea typeface="Times New Roman" panose="02020603050405020304" pitchFamily="18" charset="0"/>
              </a:endParaRPr>
            </a:p>
          </p:txBody>
        </p:sp>
        <p:sp>
          <p:nvSpPr>
            <p:cNvPr id="36" name="Text Box 23">
              <a:extLst>
                <a:ext uri="{FF2B5EF4-FFF2-40B4-BE49-F238E27FC236}">
                  <a16:creationId xmlns:a16="http://schemas.microsoft.com/office/drawing/2014/main" id="{453556F6-AA1A-44F8-8FD2-37C168FCBEF6}"/>
                </a:ext>
              </a:extLst>
            </p:cNvPr>
            <p:cNvSpPr txBox="1"/>
            <p:nvPr/>
          </p:nvSpPr>
          <p:spPr>
            <a:xfrm>
              <a:off x="1551906" y="881336"/>
              <a:ext cx="437881" cy="199546"/>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margin</a:t>
              </a:r>
              <a:r>
                <a:rPr lang="en-US" sz="800">
                  <a:effectLst/>
                  <a:latin typeface="Calibri" panose="020F0502020204030204" pitchFamily="34" charset="0"/>
                  <a:ea typeface="Calibri" panose="020F0502020204030204" pitchFamily="34" charset="0"/>
                  <a:cs typeface="Times New Roman" panose="02020603050405020304" pitchFamily="18" charset="0"/>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27F152A7-7165-4AD1-A148-00C9D1B1FD2D}"/>
                </a:ext>
              </a:extLst>
            </p:cNvPr>
            <p:cNvCxnSpPr/>
            <p:nvPr/>
          </p:nvCxnSpPr>
          <p:spPr>
            <a:xfrm>
              <a:off x="1294327" y="32192"/>
              <a:ext cx="2537138" cy="2949267"/>
            </a:xfrm>
            <a:prstGeom prst="line">
              <a:avLst/>
            </a:prstGeom>
            <a:ln w="28575">
              <a:solidFill>
                <a:srgbClr val="00FF00"/>
              </a:solidFill>
            </a:ln>
          </p:spPr>
          <p:style>
            <a:lnRef idx="1">
              <a:schemeClr val="dk1"/>
            </a:lnRef>
            <a:fillRef idx="0">
              <a:schemeClr val="dk1"/>
            </a:fillRef>
            <a:effectRef idx="0">
              <a:schemeClr val="dk1"/>
            </a:effectRef>
            <a:fontRef idx="minor">
              <a:schemeClr val="tx1"/>
            </a:fontRef>
          </p:style>
        </p:cxnSp>
        <p:sp>
          <p:nvSpPr>
            <p:cNvPr id="38" name="Multiplication Sign 37">
              <a:extLst>
                <a:ext uri="{FF2B5EF4-FFF2-40B4-BE49-F238E27FC236}">
                  <a16:creationId xmlns:a16="http://schemas.microsoft.com/office/drawing/2014/main" id="{28FC2CCE-F673-4EF7-9ED4-54A82CDB7568}"/>
                </a:ext>
              </a:extLst>
            </p:cNvPr>
            <p:cNvSpPr/>
            <p:nvPr/>
          </p:nvSpPr>
          <p:spPr>
            <a:xfrm>
              <a:off x="269772" y="534330"/>
              <a:ext cx="154546" cy="19318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Multiplication Sign 38">
              <a:extLst>
                <a:ext uri="{FF2B5EF4-FFF2-40B4-BE49-F238E27FC236}">
                  <a16:creationId xmlns:a16="http://schemas.microsoft.com/office/drawing/2014/main" id="{5DD0F907-9535-432A-B45F-ABE92D9DFE8C}"/>
                </a:ext>
              </a:extLst>
            </p:cNvPr>
            <p:cNvSpPr/>
            <p:nvPr/>
          </p:nvSpPr>
          <p:spPr>
            <a:xfrm>
              <a:off x="1364172" y="830239"/>
              <a:ext cx="154305" cy="19304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Multiplication Sign 39">
              <a:extLst>
                <a:ext uri="{FF2B5EF4-FFF2-40B4-BE49-F238E27FC236}">
                  <a16:creationId xmlns:a16="http://schemas.microsoft.com/office/drawing/2014/main" id="{280DC2B6-4DC0-41DC-9808-FA5FF7BD94B8}"/>
                </a:ext>
              </a:extLst>
            </p:cNvPr>
            <p:cNvSpPr/>
            <p:nvPr/>
          </p:nvSpPr>
          <p:spPr>
            <a:xfrm>
              <a:off x="964927" y="1377592"/>
              <a:ext cx="154305" cy="19304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Multiplication Sign 40">
              <a:extLst>
                <a:ext uri="{FF2B5EF4-FFF2-40B4-BE49-F238E27FC236}">
                  <a16:creationId xmlns:a16="http://schemas.microsoft.com/office/drawing/2014/main" id="{E4114CBD-F455-4FBD-82AB-18339C31ED53}"/>
                </a:ext>
              </a:extLst>
            </p:cNvPr>
            <p:cNvSpPr/>
            <p:nvPr/>
          </p:nvSpPr>
          <p:spPr>
            <a:xfrm>
              <a:off x="1441749" y="1899186"/>
              <a:ext cx="154305" cy="19304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Multiplication Sign 41">
              <a:extLst>
                <a:ext uri="{FF2B5EF4-FFF2-40B4-BE49-F238E27FC236}">
                  <a16:creationId xmlns:a16="http://schemas.microsoft.com/office/drawing/2014/main" id="{BE346EA4-231D-4565-A23B-EC7654CF0C3F}"/>
                </a:ext>
              </a:extLst>
            </p:cNvPr>
            <p:cNvSpPr/>
            <p:nvPr/>
          </p:nvSpPr>
          <p:spPr>
            <a:xfrm>
              <a:off x="842577" y="534330"/>
              <a:ext cx="154305" cy="19304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Multiplication Sign 42">
              <a:extLst>
                <a:ext uri="{FF2B5EF4-FFF2-40B4-BE49-F238E27FC236}">
                  <a16:creationId xmlns:a16="http://schemas.microsoft.com/office/drawing/2014/main" id="{872F9FBD-F500-4054-BB00-D884F613DCEE}"/>
                </a:ext>
              </a:extLst>
            </p:cNvPr>
            <p:cNvSpPr/>
            <p:nvPr/>
          </p:nvSpPr>
          <p:spPr>
            <a:xfrm>
              <a:off x="1930842" y="1873428"/>
              <a:ext cx="154305" cy="19304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Multiplication Sign 43">
              <a:extLst>
                <a:ext uri="{FF2B5EF4-FFF2-40B4-BE49-F238E27FC236}">
                  <a16:creationId xmlns:a16="http://schemas.microsoft.com/office/drawing/2014/main" id="{C3BB8237-9C9C-4404-B7C2-7B4A77F5CE0C}"/>
                </a:ext>
              </a:extLst>
            </p:cNvPr>
            <p:cNvSpPr/>
            <p:nvPr/>
          </p:nvSpPr>
          <p:spPr>
            <a:xfrm>
              <a:off x="192194" y="1332516"/>
              <a:ext cx="154305" cy="19304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Multiplication Sign 44">
              <a:extLst>
                <a:ext uri="{FF2B5EF4-FFF2-40B4-BE49-F238E27FC236}">
                  <a16:creationId xmlns:a16="http://schemas.microsoft.com/office/drawing/2014/main" id="{8FB3E917-2911-4AB0-B794-EB7144035B2F}"/>
                </a:ext>
              </a:extLst>
            </p:cNvPr>
            <p:cNvSpPr/>
            <p:nvPr/>
          </p:nvSpPr>
          <p:spPr>
            <a:xfrm>
              <a:off x="488409" y="2208279"/>
              <a:ext cx="154305" cy="19304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Oval 45">
              <a:extLst>
                <a:ext uri="{FF2B5EF4-FFF2-40B4-BE49-F238E27FC236}">
                  <a16:creationId xmlns:a16="http://schemas.microsoft.com/office/drawing/2014/main" id="{567EB5EF-F9EA-4FFF-BFDE-D7D49B441AF5}"/>
                </a:ext>
              </a:extLst>
            </p:cNvPr>
            <p:cNvSpPr/>
            <p:nvPr/>
          </p:nvSpPr>
          <p:spPr>
            <a:xfrm>
              <a:off x="2169410" y="411981"/>
              <a:ext cx="103030" cy="10947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Oval 46">
              <a:extLst>
                <a:ext uri="{FF2B5EF4-FFF2-40B4-BE49-F238E27FC236}">
                  <a16:creationId xmlns:a16="http://schemas.microsoft.com/office/drawing/2014/main" id="{6C5B10BC-9BFB-4C32-AA8A-DB39BDEA7F17}"/>
                </a:ext>
              </a:extLst>
            </p:cNvPr>
            <p:cNvSpPr/>
            <p:nvPr/>
          </p:nvSpPr>
          <p:spPr>
            <a:xfrm>
              <a:off x="2819485" y="618293"/>
              <a:ext cx="10287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Oval 47">
              <a:extLst>
                <a:ext uri="{FF2B5EF4-FFF2-40B4-BE49-F238E27FC236}">
                  <a16:creationId xmlns:a16="http://schemas.microsoft.com/office/drawing/2014/main" id="{E40F953E-FF45-4408-BEF7-BCF68FB1C73B}"/>
                </a:ext>
              </a:extLst>
            </p:cNvPr>
            <p:cNvSpPr/>
            <p:nvPr/>
          </p:nvSpPr>
          <p:spPr>
            <a:xfrm>
              <a:off x="3219034" y="1139333"/>
              <a:ext cx="10287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Oval 48">
              <a:extLst>
                <a:ext uri="{FF2B5EF4-FFF2-40B4-BE49-F238E27FC236}">
                  <a16:creationId xmlns:a16="http://schemas.microsoft.com/office/drawing/2014/main" id="{86BB2F3A-F8F8-4B8C-927F-B2079E66CEF3}"/>
                </a:ext>
              </a:extLst>
            </p:cNvPr>
            <p:cNvSpPr/>
            <p:nvPr/>
          </p:nvSpPr>
          <p:spPr>
            <a:xfrm>
              <a:off x="3044864" y="192736"/>
              <a:ext cx="10287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Oval 49">
              <a:extLst>
                <a:ext uri="{FF2B5EF4-FFF2-40B4-BE49-F238E27FC236}">
                  <a16:creationId xmlns:a16="http://schemas.microsoft.com/office/drawing/2014/main" id="{E42F297C-A851-431F-89B4-E2B29F80514C}"/>
                </a:ext>
              </a:extLst>
            </p:cNvPr>
            <p:cNvSpPr/>
            <p:nvPr/>
          </p:nvSpPr>
          <p:spPr>
            <a:xfrm>
              <a:off x="3791840" y="714330"/>
              <a:ext cx="10287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Oval 50">
              <a:extLst>
                <a:ext uri="{FF2B5EF4-FFF2-40B4-BE49-F238E27FC236}">
                  <a16:creationId xmlns:a16="http://schemas.microsoft.com/office/drawing/2014/main" id="{CE265A70-46CB-46F8-9BD4-DF3885C4DC7F}"/>
                </a:ext>
              </a:extLst>
            </p:cNvPr>
            <p:cNvSpPr/>
            <p:nvPr/>
          </p:nvSpPr>
          <p:spPr>
            <a:xfrm>
              <a:off x="4326313" y="1403350"/>
              <a:ext cx="10287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Oval 51">
              <a:extLst>
                <a:ext uri="{FF2B5EF4-FFF2-40B4-BE49-F238E27FC236}">
                  <a16:creationId xmlns:a16="http://schemas.microsoft.com/office/drawing/2014/main" id="{685BBC89-D9CC-479B-AFDD-70E9406CF979}"/>
                </a:ext>
              </a:extLst>
            </p:cNvPr>
            <p:cNvSpPr/>
            <p:nvPr/>
          </p:nvSpPr>
          <p:spPr>
            <a:xfrm>
              <a:off x="3746763" y="154099"/>
              <a:ext cx="102870" cy="10922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3" name="Rectangle: Single Corner Rounded 52">
              <a:extLst>
                <a:ext uri="{FF2B5EF4-FFF2-40B4-BE49-F238E27FC236}">
                  <a16:creationId xmlns:a16="http://schemas.microsoft.com/office/drawing/2014/main" id="{74873CAA-3442-41A0-A0E8-D4D6E7E0676B}"/>
                </a:ext>
              </a:extLst>
            </p:cNvPr>
            <p:cNvSpPr/>
            <p:nvPr/>
          </p:nvSpPr>
          <p:spPr>
            <a:xfrm rot="19158348">
              <a:off x="2127607" y="-42392"/>
              <a:ext cx="468576" cy="3410836"/>
            </a:xfrm>
            <a:prstGeom prst="round1Rect">
              <a:avLst/>
            </a:prstGeom>
            <a:solidFill>
              <a:srgbClr val="FF00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 </a:t>
              </a:r>
            </a:p>
          </p:txBody>
        </p:sp>
        <p:sp>
          <p:nvSpPr>
            <p:cNvPr id="54" name="Rectangle: Single Corner Rounded 53">
              <a:extLst>
                <a:ext uri="{FF2B5EF4-FFF2-40B4-BE49-F238E27FC236}">
                  <a16:creationId xmlns:a16="http://schemas.microsoft.com/office/drawing/2014/main" id="{A2C95686-098E-45E6-AC1A-B783334781C6}"/>
                </a:ext>
              </a:extLst>
            </p:cNvPr>
            <p:cNvSpPr/>
            <p:nvPr/>
          </p:nvSpPr>
          <p:spPr>
            <a:xfrm rot="19158348">
              <a:off x="2557372" y="-312045"/>
              <a:ext cx="383694" cy="3415153"/>
            </a:xfrm>
            <a:prstGeom prst="round1Rect">
              <a:avLst/>
            </a:prstGeom>
            <a:solidFill>
              <a:srgbClr val="0000FF">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rPr>
                <a:t> </a:t>
              </a:r>
              <a:endParaRPr lang="en-US" sz="1200">
                <a:effectLst/>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A59B7F4D-E3CE-40AC-9DF8-746B07D223C2}"/>
                </a:ext>
              </a:extLst>
            </p:cNvPr>
            <p:cNvCxnSpPr/>
            <p:nvPr/>
          </p:nvCxnSpPr>
          <p:spPr>
            <a:xfrm flipV="1">
              <a:off x="1423119" y="611282"/>
              <a:ext cx="353180" cy="321753"/>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932BD509-4D96-45D3-A67D-AED8201B7969}"/>
                </a:ext>
              </a:extLst>
            </p:cNvPr>
            <p:cNvCxnSpPr/>
            <p:nvPr/>
          </p:nvCxnSpPr>
          <p:spPr>
            <a:xfrm flipV="1">
              <a:off x="2530696" y="1679028"/>
              <a:ext cx="166011" cy="149773"/>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57" name="Multiplication Sign 56">
              <a:extLst>
                <a:ext uri="{FF2B5EF4-FFF2-40B4-BE49-F238E27FC236}">
                  <a16:creationId xmlns:a16="http://schemas.microsoft.com/office/drawing/2014/main" id="{A19EB02F-1FF1-4F09-A5C3-C98168A1981E}"/>
                </a:ext>
              </a:extLst>
            </p:cNvPr>
            <p:cNvSpPr/>
            <p:nvPr/>
          </p:nvSpPr>
          <p:spPr>
            <a:xfrm>
              <a:off x="2433802" y="1738344"/>
              <a:ext cx="154305" cy="1924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Multiplication Sign 57">
              <a:extLst>
                <a:ext uri="{FF2B5EF4-FFF2-40B4-BE49-F238E27FC236}">
                  <a16:creationId xmlns:a16="http://schemas.microsoft.com/office/drawing/2014/main" id="{5131EFBB-C1BF-421F-B2AB-33C3F2A9EF8D}"/>
                </a:ext>
              </a:extLst>
            </p:cNvPr>
            <p:cNvSpPr/>
            <p:nvPr/>
          </p:nvSpPr>
          <p:spPr>
            <a:xfrm>
              <a:off x="2588107" y="1056194"/>
              <a:ext cx="154305" cy="19240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59" name="Straight Arrow Connector 58">
              <a:extLst>
                <a:ext uri="{FF2B5EF4-FFF2-40B4-BE49-F238E27FC236}">
                  <a16:creationId xmlns:a16="http://schemas.microsoft.com/office/drawing/2014/main" id="{6D683B9C-C9E5-40BD-9136-F5284AC3F767}"/>
                </a:ext>
              </a:extLst>
            </p:cNvPr>
            <p:cNvCxnSpPr/>
            <p:nvPr/>
          </p:nvCxnSpPr>
          <p:spPr>
            <a:xfrm flipV="1">
              <a:off x="2433802" y="1151652"/>
              <a:ext cx="219245" cy="193942"/>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grpSp>
      <p:sp>
        <p:nvSpPr>
          <p:cNvPr id="60" name="Oval 59">
            <a:extLst>
              <a:ext uri="{FF2B5EF4-FFF2-40B4-BE49-F238E27FC236}">
                <a16:creationId xmlns:a16="http://schemas.microsoft.com/office/drawing/2014/main" id="{70A005B9-A35A-44FA-87EE-3BC4AA44AF7F}"/>
              </a:ext>
            </a:extLst>
          </p:cNvPr>
          <p:cNvSpPr/>
          <p:nvPr/>
        </p:nvSpPr>
        <p:spPr>
          <a:xfrm>
            <a:off x="6130334" y="3523182"/>
            <a:ext cx="107409" cy="11521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41904388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Classifiers</a:t>
            </a:r>
          </a:p>
        </p:txBody>
      </p:sp>
      <p:sp>
        <p:nvSpPr>
          <p:cNvPr id="3" name="Content Placeholder 2"/>
          <p:cNvSpPr>
            <a:spLocks noGrp="1"/>
          </p:cNvSpPr>
          <p:nvPr>
            <p:ph idx="1"/>
          </p:nvPr>
        </p:nvSpPr>
        <p:spPr/>
        <p:txBody>
          <a:bodyPr/>
          <a:lstStyle/>
          <a:p>
            <a:r>
              <a:rPr lang="en-US" dirty="0"/>
              <a:t>Before we talk about one more type of classifier, we need some background from probability</a:t>
            </a:r>
          </a:p>
          <a:p>
            <a:endParaRPr lang="en-US" dirty="0"/>
          </a:p>
          <a:p>
            <a:r>
              <a:rPr lang="en-US" dirty="0"/>
              <a:t>Notice the big connection between machine learning and ideas from </a:t>
            </a:r>
            <a:r>
              <a:rPr lang="en-US" b="1" dirty="0"/>
              <a:t>statistics</a:t>
            </a:r>
            <a:r>
              <a:rPr lang="en-US" dirty="0"/>
              <a:t> and </a:t>
            </a:r>
            <a:r>
              <a:rPr lang="en-US" b="1" dirty="0"/>
              <a:t>probability</a:t>
            </a:r>
            <a:r>
              <a:rPr lang="en-US" dirty="0"/>
              <a:t>!</a:t>
            </a:r>
          </a:p>
          <a:p>
            <a:endParaRPr lang="en-US" dirty="0"/>
          </a:p>
          <a:p>
            <a:r>
              <a:rPr lang="en-US" dirty="0"/>
              <a:t>We need a concept called </a:t>
            </a:r>
            <a:r>
              <a:rPr lang="en-US" b="1" dirty="0"/>
              <a:t>conditional probability</a:t>
            </a:r>
            <a:r>
              <a:rPr lang="en-US" dirty="0"/>
              <a:t>. If A and B are events, the conditional probability of A given B is called P(A|B) and is given by</a:t>
            </a:r>
          </a:p>
          <a:p>
            <a:endParaRPr lang="en-US" dirty="0"/>
          </a:p>
          <a:p>
            <a:pPr marL="0" indent="0" algn="ctr">
              <a:buNone/>
            </a:pPr>
            <a:r>
              <a:rPr lang="en-US" dirty="0"/>
              <a:t>P(A|B) = P(A and B)/P(B)</a:t>
            </a:r>
          </a:p>
          <a:p>
            <a:pPr marL="0" indent="0">
              <a:buNone/>
            </a:pPr>
            <a:r>
              <a:rPr lang="en-US" dirty="0"/>
              <a:t>   (this is called Bayes’ rule)</a:t>
            </a:r>
          </a:p>
          <a:p>
            <a:endParaRPr lang="en-US" dirty="0"/>
          </a:p>
          <a:p>
            <a:r>
              <a:rPr lang="en-US" dirty="0"/>
              <a:t>Let’s try an example. If we’re rolling a normal die, let’s let A be the event we roll a 2 and B be the event we roll an even number.</a:t>
            </a:r>
          </a:p>
          <a:p>
            <a:endParaRPr lang="en-US" dirty="0"/>
          </a:p>
          <a:p>
            <a:r>
              <a:rPr lang="en-US" dirty="0"/>
              <a:t>What are P(A), P(B), P(A and B), and P(A|B)?</a:t>
            </a:r>
          </a:p>
        </p:txBody>
      </p:sp>
    </p:spTree>
    <p:extLst>
      <p:ext uri="{BB962C8B-B14F-4D97-AF65-F5344CB8AC3E}">
        <p14:creationId xmlns:p14="http://schemas.microsoft.com/office/powerpoint/2010/main" val="344592104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Classifiers</a:t>
            </a:r>
          </a:p>
        </p:txBody>
      </p:sp>
      <p:sp>
        <p:nvSpPr>
          <p:cNvPr id="3" name="Content Placeholder 2"/>
          <p:cNvSpPr>
            <a:spLocks noGrp="1"/>
          </p:cNvSpPr>
          <p:nvPr>
            <p:ph idx="1"/>
          </p:nvPr>
        </p:nvSpPr>
        <p:spPr/>
        <p:txBody>
          <a:bodyPr/>
          <a:lstStyle/>
          <a:p>
            <a:r>
              <a:rPr lang="en-US" dirty="0"/>
              <a:t>Back to ML problems. Let’s say we’re trying to classify input X=(X</a:t>
            </a:r>
            <a:r>
              <a:rPr lang="en-US" baseline="-25000" dirty="0"/>
              <a:t>1</a:t>
            </a:r>
            <a:r>
              <a:rPr lang="en-US" dirty="0"/>
              <a:t>,…,</a:t>
            </a:r>
            <a:r>
              <a:rPr lang="en-US" dirty="0" err="1"/>
              <a:t>X</a:t>
            </a:r>
            <a:r>
              <a:rPr lang="en-US" baseline="-25000" dirty="0" err="1"/>
              <a:t>p</a:t>
            </a:r>
            <a:r>
              <a:rPr lang="en-US" dirty="0"/>
              <a:t>) as being in one of the classes G</a:t>
            </a:r>
            <a:r>
              <a:rPr lang="en-US" baseline="-25000" dirty="0"/>
              <a:t>1</a:t>
            </a:r>
            <a:r>
              <a:rPr lang="en-US" dirty="0"/>
              <a:t>, G</a:t>
            </a:r>
            <a:r>
              <a:rPr lang="en-US" baseline="-25000" dirty="0"/>
              <a:t>2</a:t>
            </a:r>
            <a:r>
              <a:rPr lang="en-US" dirty="0"/>
              <a:t>, …, G</a:t>
            </a:r>
            <a:r>
              <a:rPr lang="en-US" baseline="-25000" dirty="0"/>
              <a:t>k</a:t>
            </a:r>
            <a:r>
              <a:rPr lang="en-US" dirty="0"/>
              <a:t>.</a:t>
            </a:r>
          </a:p>
          <a:p>
            <a:endParaRPr lang="en-US" dirty="0"/>
          </a:p>
          <a:p>
            <a:r>
              <a:rPr lang="en-US" dirty="0"/>
              <a:t>We should consider what’s the </a:t>
            </a:r>
            <a:r>
              <a:rPr lang="en-US" b="1" dirty="0"/>
              <a:t>most likely</a:t>
            </a:r>
            <a:r>
              <a:rPr lang="en-US" dirty="0"/>
              <a:t> G that X can belong to. </a:t>
            </a:r>
          </a:p>
          <a:p>
            <a:endParaRPr lang="en-US" dirty="0"/>
          </a:p>
          <a:p>
            <a:r>
              <a:rPr lang="en-US" dirty="0"/>
              <a:t>If we know that </a:t>
            </a:r>
            <a:r>
              <a:rPr lang="en-US" dirty="0" err="1"/>
              <a:t>G</a:t>
            </a:r>
            <a:r>
              <a:rPr lang="en-US" baseline="-25000" dirty="0" err="1"/>
              <a:t>k</a:t>
            </a:r>
            <a:r>
              <a:rPr lang="en-US" baseline="-25000" dirty="0"/>
              <a:t> </a:t>
            </a:r>
            <a:r>
              <a:rPr lang="en-US" dirty="0"/>
              <a:t>is the correct output, what’s the probability we get X?</a:t>
            </a:r>
          </a:p>
          <a:p>
            <a:pPr marL="0" indent="0" algn="ctr">
              <a:buNone/>
            </a:pPr>
            <a:endParaRPr lang="en-US" dirty="0"/>
          </a:p>
          <a:p>
            <a:r>
              <a:rPr lang="en-US" dirty="0"/>
              <a:t>Answer: P(</a:t>
            </a:r>
            <a:r>
              <a:rPr lang="en-US" dirty="0" err="1"/>
              <a:t>X|G</a:t>
            </a:r>
            <a:r>
              <a:rPr lang="en-US" baseline="-25000" dirty="0" err="1"/>
              <a:t>k</a:t>
            </a:r>
            <a:r>
              <a:rPr lang="en-US" dirty="0"/>
              <a:t>)</a:t>
            </a:r>
          </a:p>
          <a:p>
            <a:endParaRPr lang="en-US" dirty="0"/>
          </a:p>
          <a:p>
            <a:r>
              <a:rPr lang="en-US" dirty="0"/>
              <a:t>This is hard to compute, since X=(X</a:t>
            </a:r>
            <a:r>
              <a:rPr lang="en-US" baseline="-25000" dirty="0"/>
              <a:t>1</a:t>
            </a:r>
            <a:r>
              <a:rPr lang="en-US" dirty="0"/>
              <a:t>,…,</a:t>
            </a:r>
            <a:r>
              <a:rPr lang="en-US" dirty="0" err="1"/>
              <a:t>X</a:t>
            </a:r>
            <a:r>
              <a:rPr lang="en-US" baseline="-25000" dirty="0" err="1"/>
              <a:t>p</a:t>
            </a:r>
            <a:r>
              <a:rPr lang="en-US" dirty="0"/>
              <a:t>). Let’s make the assumption these are all (conditionally) independent! (Not necessarily a smart assumption -&gt; </a:t>
            </a:r>
            <a:r>
              <a:rPr lang="en-US" b="1" dirty="0"/>
              <a:t>naïve Bayes classifier.</a:t>
            </a:r>
            <a:r>
              <a:rPr lang="en-US" dirty="0"/>
              <a:t>)</a:t>
            </a:r>
          </a:p>
          <a:p>
            <a:endParaRPr lang="en-US" dirty="0"/>
          </a:p>
          <a:p>
            <a:r>
              <a:rPr lang="en-US" dirty="0"/>
              <a:t>Then, P(</a:t>
            </a:r>
            <a:r>
              <a:rPr lang="en-US" dirty="0" err="1"/>
              <a:t>X|G</a:t>
            </a:r>
            <a:r>
              <a:rPr lang="en-US" baseline="-25000" dirty="0" err="1"/>
              <a:t>k</a:t>
            </a:r>
            <a:r>
              <a:rPr lang="en-US" dirty="0"/>
              <a:t>) = P(X</a:t>
            </a:r>
            <a:r>
              <a:rPr lang="en-US" baseline="-25000" dirty="0"/>
              <a:t>1</a:t>
            </a:r>
            <a:r>
              <a:rPr lang="en-US" dirty="0"/>
              <a:t>|G</a:t>
            </a:r>
            <a:r>
              <a:rPr lang="en-US" baseline="-25000" dirty="0"/>
              <a:t>k</a:t>
            </a:r>
            <a:r>
              <a:rPr lang="en-US" dirty="0"/>
              <a:t>)P(X</a:t>
            </a:r>
            <a:r>
              <a:rPr lang="en-US" baseline="-25000" dirty="0"/>
              <a:t>2</a:t>
            </a:r>
            <a:r>
              <a:rPr lang="en-US" dirty="0"/>
              <a:t>|G</a:t>
            </a:r>
            <a:r>
              <a:rPr lang="en-US" baseline="-25000" dirty="0"/>
              <a:t>k</a:t>
            </a:r>
            <a:r>
              <a:rPr lang="en-US" dirty="0"/>
              <a:t>) … P(</a:t>
            </a:r>
            <a:r>
              <a:rPr lang="en-US" dirty="0" err="1"/>
              <a:t>X</a:t>
            </a:r>
            <a:r>
              <a:rPr lang="en-US" baseline="-25000" dirty="0" err="1"/>
              <a:t>p</a:t>
            </a:r>
            <a:r>
              <a:rPr lang="en-US" dirty="0" err="1"/>
              <a:t>|G</a:t>
            </a:r>
            <a:r>
              <a:rPr lang="en-US" baseline="-25000" dirty="0" err="1"/>
              <a:t>k</a:t>
            </a:r>
            <a:r>
              <a:rPr lang="en-US" dirty="0"/>
              <a:t>).</a:t>
            </a:r>
          </a:p>
          <a:p>
            <a:endParaRPr lang="en-US" dirty="0"/>
          </a:p>
          <a:p>
            <a:r>
              <a:rPr lang="en-US" dirty="0"/>
              <a:t>So, to classify X, let’s look at P(G</a:t>
            </a:r>
            <a:r>
              <a:rPr lang="en-US" baseline="-25000" dirty="0"/>
              <a:t>1</a:t>
            </a:r>
            <a:r>
              <a:rPr lang="en-US" dirty="0"/>
              <a:t>)*P(X|G</a:t>
            </a:r>
            <a:r>
              <a:rPr lang="en-US" baseline="-25000" dirty="0"/>
              <a:t>1</a:t>
            </a:r>
            <a:r>
              <a:rPr lang="en-US" dirty="0"/>
              <a:t>), P(G</a:t>
            </a:r>
            <a:r>
              <a:rPr lang="en-US" baseline="-25000" dirty="0"/>
              <a:t>2</a:t>
            </a:r>
            <a:r>
              <a:rPr lang="en-US" dirty="0"/>
              <a:t>)*P(X|G</a:t>
            </a:r>
            <a:r>
              <a:rPr lang="en-US" baseline="-25000" dirty="0"/>
              <a:t>2</a:t>
            </a:r>
            <a:r>
              <a:rPr lang="en-US" dirty="0"/>
              <a:t>), …, and pick the </a:t>
            </a:r>
            <a:r>
              <a:rPr lang="en-US" b="1" dirty="0"/>
              <a:t>largest</a:t>
            </a:r>
            <a:r>
              <a:rPr lang="en-US" dirty="0"/>
              <a:t> one!</a:t>
            </a:r>
          </a:p>
        </p:txBody>
      </p:sp>
    </p:spTree>
    <p:extLst>
      <p:ext uri="{BB962C8B-B14F-4D97-AF65-F5344CB8AC3E}">
        <p14:creationId xmlns:p14="http://schemas.microsoft.com/office/powerpoint/2010/main" val="78240049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p:sp>
        <p:nvSpPr>
          <p:cNvPr id="3" name="Content Placeholder 2"/>
          <p:cNvSpPr>
            <a:spLocks noGrp="1"/>
          </p:cNvSpPr>
          <p:nvPr>
            <p:ph idx="1"/>
          </p:nvPr>
        </p:nvSpPr>
        <p:spPr/>
        <p:txBody>
          <a:bodyPr/>
          <a:lstStyle/>
          <a:p>
            <a:r>
              <a:rPr lang="en-US" dirty="0"/>
              <a:t>So, to classify X, let’s look at P(G</a:t>
            </a:r>
            <a:r>
              <a:rPr lang="en-US" baseline="-25000" dirty="0"/>
              <a:t>1</a:t>
            </a:r>
            <a:r>
              <a:rPr lang="en-US" dirty="0"/>
              <a:t>)*P(X|G</a:t>
            </a:r>
            <a:r>
              <a:rPr lang="en-US" baseline="-25000" dirty="0"/>
              <a:t>1</a:t>
            </a:r>
            <a:r>
              <a:rPr lang="en-US" dirty="0"/>
              <a:t>), P(G</a:t>
            </a:r>
            <a:r>
              <a:rPr lang="en-US" baseline="-25000" dirty="0"/>
              <a:t>2</a:t>
            </a:r>
            <a:r>
              <a:rPr lang="en-US" dirty="0"/>
              <a:t>)*P(X|G</a:t>
            </a:r>
            <a:r>
              <a:rPr lang="en-US" baseline="-25000" dirty="0"/>
              <a:t>2</a:t>
            </a:r>
            <a:r>
              <a:rPr lang="en-US" dirty="0"/>
              <a:t>), …, and pick the </a:t>
            </a:r>
            <a:r>
              <a:rPr lang="en-US" b="1" dirty="0"/>
              <a:t>largest</a:t>
            </a:r>
            <a:r>
              <a:rPr lang="en-US" dirty="0"/>
              <a:t> one!</a:t>
            </a:r>
          </a:p>
          <a:p>
            <a:endParaRPr lang="en-US" dirty="0"/>
          </a:p>
          <a:p>
            <a:r>
              <a:rPr lang="en-US" dirty="0"/>
              <a:t>Basically, we’re picking the </a:t>
            </a:r>
            <a:r>
              <a:rPr lang="en-US" b="1" dirty="0"/>
              <a:t>most likely </a:t>
            </a:r>
            <a:r>
              <a:rPr lang="en-US" dirty="0"/>
              <a:t>class to produce X.</a:t>
            </a:r>
          </a:p>
          <a:p>
            <a:endParaRPr lang="en-US" dirty="0"/>
          </a:p>
          <a:p>
            <a:r>
              <a:rPr lang="en-US" dirty="0"/>
              <a:t>Simple, but we still need to compute P(X</a:t>
            </a:r>
            <a:r>
              <a:rPr lang="en-US" baseline="-25000" dirty="0"/>
              <a:t>1</a:t>
            </a:r>
            <a:r>
              <a:rPr lang="en-US" dirty="0"/>
              <a:t>|G</a:t>
            </a:r>
            <a:r>
              <a:rPr lang="en-US" baseline="-25000" dirty="0"/>
              <a:t>k</a:t>
            </a:r>
            <a:r>
              <a:rPr lang="en-US" dirty="0"/>
              <a:t>) and so on.</a:t>
            </a:r>
          </a:p>
          <a:p>
            <a:endParaRPr lang="en-US" dirty="0"/>
          </a:p>
          <a:p>
            <a:r>
              <a:rPr lang="en-US" dirty="0"/>
              <a:t>This is the theme of our mini-projects.</a:t>
            </a:r>
          </a:p>
        </p:txBody>
      </p:sp>
    </p:spTree>
    <p:extLst>
      <p:ext uri="{BB962C8B-B14F-4D97-AF65-F5344CB8AC3E}">
        <p14:creationId xmlns:p14="http://schemas.microsoft.com/office/powerpoint/2010/main" val="166978637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3A33-BF39-4652-92B3-84D68060E4B8}"/>
              </a:ext>
            </a:extLst>
          </p:cNvPr>
          <p:cNvSpPr>
            <a:spLocks noGrp="1"/>
          </p:cNvSpPr>
          <p:nvPr>
            <p:ph type="title"/>
          </p:nvPr>
        </p:nvSpPr>
        <p:spPr/>
        <p:txBody>
          <a:bodyPr/>
          <a:lstStyle/>
          <a:p>
            <a:r>
              <a:rPr lang="en-US" dirty="0"/>
              <a:t>How more training improves generalization</a:t>
            </a:r>
          </a:p>
        </p:txBody>
      </p:sp>
      <p:sp>
        <p:nvSpPr>
          <p:cNvPr id="3" name="Content Placeholder 2">
            <a:extLst>
              <a:ext uri="{FF2B5EF4-FFF2-40B4-BE49-F238E27FC236}">
                <a16:creationId xmlns:a16="http://schemas.microsoft.com/office/drawing/2014/main" id="{668729A8-8F6F-4E7F-BC71-0B45A74B03DB}"/>
              </a:ext>
            </a:extLst>
          </p:cNvPr>
          <p:cNvSpPr>
            <a:spLocks noGrp="1"/>
          </p:cNvSpPr>
          <p:nvPr>
            <p:ph idx="1"/>
          </p:nvPr>
        </p:nvSpPr>
        <p:spPr>
          <a:xfrm>
            <a:off x="401836" y="1459960"/>
            <a:ext cx="8340329" cy="1307593"/>
          </a:xfrm>
        </p:spPr>
        <p:txBody>
          <a:bodyPr/>
          <a:lstStyle/>
          <a:p>
            <a:pPr marL="0" indent="0">
              <a:buNone/>
            </a:pPr>
            <a:r>
              <a:rPr lang="en-US" sz="2400" dirty="0"/>
              <a:t>So now the machine has learnt a basic rule (score based model) to classify into 5 classes. </a:t>
            </a:r>
          </a:p>
          <a:p>
            <a:pPr marL="0" indent="0">
              <a:buNone/>
            </a:pPr>
            <a:r>
              <a:rPr lang="en-US" sz="2400" dirty="0"/>
              <a:t>Test if the machine classifies </a:t>
            </a:r>
            <a:r>
              <a:rPr lang="en-US" sz="2400" b="1" dirty="0"/>
              <a:t>new</a:t>
            </a:r>
            <a:r>
              <a:rPr lang="en-US" sz="2400" dirty="0"/>
              <a:t> (unseen) clothes correctly.</a:t>
            </a:r>
          </a:p>
        </p:txBody>
      </p:sp>
      <p:pic>
        <p:nvPicPr>
          <p:cNvPr id="6" name="Picture 5">
            <a:extLst>
              <a:ext uri="{FF2B5EF4-FFF2-40B4-BE49-F238E27FC236}">
                <a16:creationId xmlns:a16="http://schemas.microsoft.com/office/drawing/2014/main" id="{DB0965FE-CB45-476D-90CA-826432CED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32" y="2955413"/>
            <a:ext cx="1307592" cy="1307592"/>
          </a:xfrm>
          <a:prstGeom prst="rect">
            <a:avLst/>
          </a:prstGeom>
        </p:spPr>
      </p:pic>
      <p:pic>
        <p:nvPicPr>
          <p:cNvPr id="23" name="Picture 22">
            <a:extLst>
              <a:ext uri="{FF2B5EF4-FFF2-40B4-BE49-F238E27FC236}">
                <a16:creationId xmlns:a16="http://schemas.microsoft.com/office/drawing/2014/main" id="{8B20882D-18CF-46EA-9948-5150010F5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6275" y="2948068"/>
            <a:ext cx="1307592" cy="1307592"/>
          </a:xfrm>
          <a:prstGeom prst="rect">
            <a:avLst/>
          </a:prstGeom>
        </p:spPr>
      </p:pic>
      <p:pic>
        <p:nvPicPr>
          <p:cNvPr id="25" name="Picture 24">
            <a:extLst>
              <a:ext uri="{FF2B5EF4-FFF2-40B4-BE49-F238E27FC236}">
                <a16:creationId xmlns:a16="http://schemas.microsoft.com/office/drawing/2014/main" id="{B1F582A8-E9F7-4C34-9EA0-5BC0C782E5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8892" y="2955413"/>
            <a:ext cx="1307593" cy="1307593"/>
          </a:xfrm>
          <a:prstGeom prst="rect">
            <a:avLst/>
          </a:prstGeom>
        </p:spPr>
      </p:pic>
      <p:pic>
        <p:nvPicPr>
          <p:cNvPr id="29" name="Picture 28">
            <a:extLst>
              <a:ext uri="{FF2B5EF4-FFF2-40B4-BE49-F238E27FC236}">
                <a16:creationId xmlns:a16="http://schemas.microsoft.com/office/drawing/2014/main" id="{7E3FA5B4-4E1E-44B1-8ADC-9BD298E76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1353" y="2955413"/>
            <a:ext cx="1307594" cy="1307594"/>
          </a:xfrm>
          <a:prstGeom prst="rect">
            <a:avLst/>
          </a:prstGeom>
        </p:spPr>
      </p:pic>
      <p:pic>
        <p:nvPicPr>
          <p:cNvPr id="31" name="Picture 30">
            <a:extLst>
              <a:ext uri="{FF2B5EF4-FFF2-40B4-BE49-F238E27FC236}">
                <a16:creationId xmlns:a16="http://schemas.microsoft.com/office/drawing/2014/main" id="{49F235C8-1946-48A6-B2CC-BE229DE1D8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3814" y="2948068"/>
            <a:ext cx="1307594" cy="1307594"/>
          </a:xfrm>
          <a:prstGeom prst="rect">
            <a:avLst/>
          </a:prstGeom>
        </p:spPr>
      </p:pic>
      <p:graphicFrame>
        <p:nvGraphicFramePr>
          <p:cNvPr id="24" name="Table 23">
            <a:extLst>
              <a:ext uri="{FF2B5EF4-FFF2-40B4-BE49-F238E27FC236}">
                <a16:creationId xmlns:a16="http://schemas.microsoft.com/office/drawing/2014/main" id="{EAC64370-76EC-41FB-9B04-9F67A752DFC3}"/>
              </a:ext>
            </a:extLst>
          </p:cNvPr>
          <p:cNvGraphicFramePr>
            <a:graphicFrameLocks noGrp="1"/>
          </p:cNvGraphicFramePr>
          <p:nvPr>
            <p:extLst>
              <p:ext uri="{D42A27DB-BD31-4B8C-83A1-F6EECF244321}">
                <p14:modId xmlns:p14="http://schemas.microsoft.com/office/powerpoint/2010/main" val="3921839711"/>
              </p:ext>
            </p:extLst>
          </p:nvPr>
        </p:nvGraphicFramePr>
        <p:xfrm>
          <a:off x="3556485" y="5259120"/>
          <a:ext cx="3657600" cy="638873"/>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576678122"/>
                    </a:ext>
                  </a:extLst>
                </a:gridCol>
                <a:gridCol w="1219200">
                  <a:extLst>
                    <a:ext uri="{9D8B030D-6E8A-4147-A177-3AD203B41FA5}">
                      <a16:colId xmlns:a16="http://schemas.microsoft.com/office/drawing/2014/main" val="515034532"/>
                    </a:ext>
                  </a:extLst>
                </a:gridCol>
                <a:gridCol w="1219200">
                  <a:extLst>
                    <a:ext uri="{9D8B030D-6E8A-4147-A177-3AD203B41FA5}">
                      <a16:colId xmlns:a16="http://schemas.microsoft.com/office/drawing/2014/main" val="1617042048"/>
                    </a:ext>
                  </a:extLst>
                </a:gridCol>
              </a:tblGrid>
              <a:tr h="638873">
                <a:tc>
                  <a:txBody>
                    <a:bodyPr/>
                    <a:lstStyle/>
                    <a:p>
                      <a:pPr algn="ctr"/>
                      <a:r>
                        <a:rPr lang="en-US" sz="1600" dirty="0">
                          <a:solidFill>
                            <a:sysClr val="windowText" lastClr="000000"/>
                          </a:solidFill>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340901"/>
                  </a:ext>
                </a:extLst>
              </a:tr>
            </a:tbl>
          </a:graphicData>
        </a:graphic>
      </p:graphicFrame>
      <p:cxnSp>
        <p:nvCxnSpPr>
          <p:cNvPr id="26" name="Straight Arrow Connector 25">
            <a:extLst>
              <a:ext uri="{FF2B5EF4-FFF2-40B4-BE49-F238E27FC236}">
                <a16:creationId xmlns:a16="http://schemas.microsoft.com/office/drawing/2014/main" id="{CF822833-7853-43E1-9EC1-B6A098392D5B}"/>
              </a:ext>
            </a:extLst>
          </p:cNvPr>
          <p:cNvCxnSpPr>
            <a:cxnSpLocks/>
          </p:cNvCxnSpPr>
          <p:nvPr/>
        </p:nvCxnSpPr>
        <p:spPr bwMode="auto">
          <a:xfrm>
            <a:off x="1211284" y="4264374"/>
            <a:ext cx="2970423" cy="951809"/>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26">
            <a:extLst>
              <a:ext uri="{FF2B5EF4-FFF2-40B4-BE49-F238E27FC236}">
                <a16:creationId xmlns:a16="http://schemas.microsoft.com/office/drawing/2014/main" id="{0082DDC7-D825-4EAC-AA7D-DDE79D947061}"/>
              </a:ext>
            </a:extLst>
          </p:cNvPr>
          <p:cNvCxnSpPr>
            <a:cxnSpLocks/>
          </p:cNvCxnSpPr>
          <p:nvPr/>
        </p:nvCxnSpPr>
        <p:spPr bwMode="auto">
          <a:xfrm>
            <a:off x="2851632" y="4106538"/>
            <a:ext cx="1642309" cy="1100933"/>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Arrow Connector 29">
            <a:extLst>
              <a:ext uri="{FF2B5EF4-FFF2-40B4-BE49-F238E27FC236}">
                <a16:creationId xmlns:a16="http://schemas.microsoft.com/office/drawing/2014/main" id="{FE8F16B2-141E-4E30-8971-9F41E4FFA39E}"/>
              </a:ext>
            </a:extLst>
          </p:cNvPr>
          <p:cNvCxnSpPr>
            <a:cxnSpLocks/>
          </p:cNvCxnSpPr>
          <p:nvPr/>
        </p:nvCxnSpPr>
        <p:spPr bwMode="auto">
          <a:xfrm>
            <a:off x="4565734" y="4090448"/>
            <a:ext cx="755694" cy="649830"/>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Arrow Connector 31">
            <a:extLst>
              <a:ext uri="{FF2B5EF4-FFF2-40B4-BE49-F238E27FC236}">
                <a16:creationId xmlns:a16="http://schemas.microsoft.com/office/drawing/2014/main" id="{310862BB-29D6-4428-9B00-0895EFEEE3F6}"/>
              </a:ext>
            </a:extLst>
          </p:cNvPr>
          <p:cNvCxnSpPr>
            <a:cxnSpLocks/>
          </p:cNvCxnSpPr>
          <p:nvPr/>
        </p:nvCxnSpPr>
        <p:spPr bwMode="auto">
          <a:xfrm>
            <a:off x="6394614" y="4111262"/>
            <a:ext cx="44054" cy="1096209"/>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Arrow Connector 32">
            <a:extLst>
              <a:ext uri="{FF2B5EF4-FFF2-40B4-BE49-F238E27FC236}">
                <a16:creationId xmlns:a16="http://schemas.microsoft.com/office/drawing/2014/main" id="{81D5A272-9867-4A41-9350-85893633D419}"/>
              </a:ext>
            </a:extLst>
          </p:cNvPr>
          <p:cNvCxnSpPr>
            <a:cxnSpLocks/>
          </p:cNvCxnSpPr>
          <p:nvPr/>
        </p:nvCxnSpPr>
        <p:spPr bwMode="auto">
          <a:xfrm flipH="1">
            <a:off x="6718011" y="4119974"/>
            <a:ext cx="1412060" cy="1087497"/>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ctangle 34">
            <a:extLst>
              <a:ext uri="{FF2B5EF4-FFF2-40B4-BE49-F238E27FC236}">
                <a16:creationId xmlns:a16="http://schemas.microsoft.com/office/drawing/2014/main" id="{5B209471-D655-42E7-B7E8-7961C664F9FF}"/>
              </a:ext>
            </a:extLst>
          </p:cNvPr>
          <p:cNvSpPr/>
          <p:nvPr/>
        </p:nvSpPr>
        <p:spPr>
          <a:xfrm>
            <a:off x="3955893" y="4602105"/>
            <a:ext cx="527183"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t>
            </a:r>
          </a:p>
        </p:txBody>
      </p:sp>
      <p:sp>
        <p:nvSpPr>
          <p:cNvPr id="36" name="Rectangle 35">
            <a:extLst>
              <a:ext uri="{FF2B5EF4-FFF2-40B4-BE49-F238E27FC236}">
                <a16:creationId xmlns:a16="http://schemas.microsoft.com/office/drawing/2014/main" id="{F5CE8322-6E5F-46D6-9620-9FB6F7EF12A1}"/>
              </a:ext>
            </a:extLst>
          </p:cNvPr>
          <p:cNvSpPr/>
          <p:nvPr/>
        </p:nvSpPr>
        <p:spPr>
          <a:xfrm>
            <a:off x="6314748" y="4408401"/>
            <a:ext cx="527183"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t>
            </a:r>
          </a:p>
        </p:txBody>
      </p:sp>
      <p:sp>
        <p:nvSpPr>
          <p:cNvPr id="37" name="Rectangle 36">
            <a:extLst>
              <a:ext uri="{FF2B5EF4-FFF2-40B4-BE49-F238E27FC236}">
                <a16:creationId xmlns:a16="http://schemas.microsoft.com/office/drawing/2014/main" id="{652472B5-2B9D-4582-9C68-3C5D6B6628DF}"/>
              </a:ext>
            </a:extLst>
          </p:cNvPr>
          <p:cNvSpPr/>
          <p:nvPr/>
        </p:nvSpPr>
        <p:spPr>
          <a:xfrm>
            <a:off x="5174723" y="4415746"/>
            <a:ext cx="527183" cy="461665"/>
          </a:xfrm>
          <a:prstGeom prst="rect">
            <a:avLst/>
          </a:prstGeom>
          <a:noFill/>
        </p:spPr>
        <p:txBody>
          <a:bodyPr wrap="square" lIns="91440" tIns="45720" rIns="91440" bIns="45720">
            <a:spAutoFit/>
          </a:bodyPr>
          <a:lstStyle/>
          <a:p>
            <a:pPr algn="ctr"/>
            <a:r>
              <a:rPr lang="en-US" sz="2400" dirty="0">
                <a:ln w="0"/>
                <a:solidFill>
                  <a:srgbClr val="FF0000"/>
                </a:solidFill>
                <a:effectLst>
                  <a:outerShdw blurRad="38100" dist="19050" dir="2700000" algn="tl" rotWithShape="0">
                    <a:schemeClr val="dk1">
                      <a:alpha val="40000"/>
                    </a:schemeClr>
                  </a:outerShdw>
                </a:effectLst>
              </a:rPr>
              <a:t>x</a:t>
            </a:r>
            <a:endParaRPr lang="en-US" sz="3600" b="0" cap="none" spc="0" dirty="0">
              <a:ln w="0"/>
              <a:solidFill>
                <a:srgbClr val="FF0000"/>
              </a:solidFill>
              <a:effectLst>
                <a:outerShdw blurRad="38100" dist="19050" dir="2700000" algn="tl" rotWithShape="0">
                  <a:schemeClr val="dk1">
                    <a:alpha val="40000"/>
                  </a:schemeClr>
                </a:outerShdw>
              </a:effectLst>
            </a:endParaRPr>
          </a:p>
        </p:txBody>
      </p:sp>
      <p:sp>
        <p:nvSpPr>
          <p:cNvPr id="40" name="TextBox 39">
            <a:extLst>
              <a:ext uri="{FF2B5EF4-FFF2-40B4-BE49-F238E27FC236}">
                <a16:creationId xmlns:a16="http://schemas.microsoft.com/office/drawing/2014/main" id="{CE56DC55-4E14-4494-9E7D-703D8B58E4CA}"/>
              </a:ext>
            </a:extLst>
          </p:cNvPr>
          <p:cNvSpPr txBox="1"/>
          <p:nvPr/>
        </p:nvSpPr>
        <p:spPr>
          <a:xfrm>
            <a:off x="424444" y="4701393"/>
            <a:ext cx="2014802" cy="1754326"/>
          </a:xfrm>
          <a:prstGeom prst="rect">
            <a:avLst/>
          </a:prstGeom>
          <a:solidFill>
            <a:schemeClr val="bg1">
              <a:lumMod val="95000"/>
            </a:schemeClr>
          </a:solidFill>
          <a:ln>
            <a:solidFill>
              <a:schemeClr val="tx1"/>
            </a:solidFill>
          </a:ln>
        </p:spPr>
        <p:txBody>
          <a:bodyPr wrap="square" rtlCol="0">
            <a:spAutoFit/>
          </a:bodyPr>
          <a:lstStyle/>
          <a:p>
            <a:r>
              <a:rPr lang="en-US" dirty="0"/>
              <a:t>Learning accurate boundaries between color classes i.e. where red stops and blue starts.</a:t>
            </a:r>
          </a:p>
        </p:txBody>
      </p:sp>
    </p:spTree>
    <p:extLst>
      <p:ext uri="{BB962C8B-B14F-4D97-AF65-F5344CB8AC3E}">
        <p14:creationId xmlns:p14="http://schemas.microsoft.com/office/powerpoint/2010/main" val="225251231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EEBD-CBEA-43C5-94B2-27AFE2551928}"/>
              </a:ext>
            </a:extLst>
          </p:cNvPr>
          <p:cNvSpPr>
            <a:spLocks noGrp="1"/>
          </p:cNvSpPr>
          <p:nvPr>
            <p:ph type="title"/>
          </p:nvPr>
        </p:nvSpPr>
        <p:spPr/>
        <p:txBody>
          <a:bodyPr/>
          <a:lstStyle/>
          <a:p>
            <a:r>
              <a:rPr lang="en-US" dirty="0"/>
              <a:t>Machine Learning Pitfall: Overfitting/ Underfitting.</a:t>
            </a:r>
          </a:p>
        </p:txBody>
      </p:sp>
      <p:sp>
        <p:nvSpPr>
          <p:cNvPr id="3" name="Content Placeholder 2">
            <a:extLst>
              <a:ext uri="{FF2B5EF4-FFF2-40B4-BE49-F238E27FC236}">
                <a16:creationId xmlns:a16="http://schemas.microsoft.com/office/drawing/2014/main" id="{C396BF5B-06DA-4A0E-B646-95B6E878B91F}"/>
              </a:ext>
            </a:extLst>
          </p:cNvPr>
          <p:cNvSpPr>
            <a:spLocks noGrp="1"/>
          </p:cNvSpPr>
          <p:nvPr>
            <p:ph idx="1"/>
          </p:nvPr>
        </p:nvSpPr>
        <p:spPr>
          <a:xfrm>
            <a:off x="0" y="1634133"/>
            <a:ext cx="9144000" cy="4616648"/>
          </a:xfrm>
        </p:spPr>
        <p:txBody>
          <a:bodyPr/>
          <a:lstStyle/>
          <a:p>
            <a:r>
              <a:rPr lang="en-US" dirty="0"/>
              <a:t>If your model has too many parameters but not enough training data, you risk overfitting or bad generalization performance.</a:t>
            </a:r>
          </a:p>
          <a:p>
            <a:r>
              <a:rPr lang="en-US" dirty="0"/>
              <a:t>Overfitting means your training error will be very low but error on new data will be high.</a:t>
            </a:r>
          </a:p>
          <a:p>
            <a:r>
              <a:rPr lang="en-US" dirty="0"/>
              <a:t>On the other hand,  your model may be too simplistic and you may have high training and test error. With practice you learn to recognize both and find the right complexity of model.</a:t>
            </a:r>
          </a:p>
          <a:p>
            <a:r>
              <a:rPr lang="en-US" dirty="0"/>
              <a:t>Splitting examples into test set and training set is </a:t>
            </a:r>
            <a:r>
              <a:rPr lang="en-US" b="1" dirty="0"/>
              <a:t>very</a:t>
            </a:r>
            <a:r>
              <a:rPr lang="en-US" dirty="0"/>
              <a:t> </a:t>
            </a:r>
            <a:r>
              <a:rPr lang="en-US" b="1" dirty="0"/>
              <a:t>important</a:t>
            </a:r>
            <a:r>
              <a:rPr lang="en-US" dirty="0"/>
              <a:t>.</a:t>
            </a:r>
          </a:p>
          <a:p>
            <a:endParaRPr lang="en-US" dirty="0"/>
          </a:p>
          <a:p>
            <a:endParaRPr lang="en-US" dirty="0">
              <a:solidFill>
                <a:srgbClr val="FF0000"/>
              </a:solidFill>
            </a:endParaRPr>
          </a:p>
        </p:txBody>
      </p:sp>
      <p:pic>
        <p:nvPicPr>
          <p:cNvPr id="2050" name="Picture 2" descr="https://upload.wikimedia.org/wikipedia/commons/thumb/1/19/Overfitting.svg/685px-Overfitting.svg.png">
            <a:extLst>
              <a:ext uri="{FF2B5EF4-FFF2-40B4-BE49-F238E27FC236}">
                <a16:creationId xmlns:a16="http://schemas.microsoft.com/office/drawing/2014/main" id="{5F3D43E0-F536-4975-BA7D-78C5F0D52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14" y="3942457"/>
            <a:ext cx="2823393" cy="28233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6/68/Overfitted_Data.png">
            <a:extLst>
              <a:ext uri="{FF2B5EF4-FFF2-40B4-BE49-F238E27FC236}">
                <a16:creationId xmlns:a16="http://schemas.microsoft.com/office/drawing/2014/main" id="{E8ECD71D-A7C0-4805-8FCB-B8530A0E9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42457"/>
            <a:ext cx="4157887" cy="282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35842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lstStyle/>
          <a:p>
            <a:r>
              <a:rPr lang="en-US" sz="2250" dirty="0">
                <a:solidFill>
                  <a:schemeClr val="accent1"/>
                </a:solidFill>
              </a:rPr>
              <a:t>What is Machine Learning?</a:t>
            </a:r>
          </a:p>
          <a:p>
            <a:pPr marL="276824" lvl="1" indent="0">
              <a:buNone/>
            </a:pPr>
            <a:endParaRPr lang="en-US" sz="2250" dirty="0">
              <a:solidFill>
                <a:schemeClr val="accent1"/>
              </a:solidFill>
            </a:endParaRPr>
          </a:p>
          <a:p>
            <a:r>
              <a:rPr lang="en-US" sz="2250" dirty="0">
                <a:solidFill>
                  <a:schemeClr val="accent1"/>
                </a:solidFill>
              </a:rPr>
              <a:t>Related Mathematical Fields</a:t>
            </a:r>
          </a:p>
          <a:p>
            <a:endParaRPr lang="en-US" sz="2250" dirty="0">
              <a:solidFill>
                <a:schemeClr val="accent1"/>
              </a:solidFill>
            </a:endParaRPr>
          </a:p>
          <a:p>
            <a:r>
              <a:rPr lang="en-US" sz="2250" dirty="0">
                <a:solidFill>
                  <a:schemeClr val="accent1"/>
                </a:solidFill>
              </a:rPr>
              <a:t>Types of Learning</a:t>
            </a:r>
          </a:p>
          <a:p>
            <a:endParaRPr lang="en-US" sz="2250" dirty="0">
              <a:solidFill>
                <a:schemeClr val="accent1"/>
              </a:solidFill>
            </a:endParaRPr>
          </a:p>
          <a:p>
            <a:r>
              <a:rPr lang="en-US" sz="2250" dirty="0">
                <a:solidFill>
                  <a:schemeClr val="accent1"/>
                </a:solidFill>
              </a:rPr>
              <a:t>Applications / Real-Life Examples</a:t>
            </a:r>
          </a:p>
          <a:p>
            <a:endParaRPr lang="en-US" sz="2250" dirty="0">
              <a:solidFill>
                <a:schemeClr val="accent1"/>
              </a:solidFill>
            </a:endParaRPr>
          </a:p>
          <a:p>
            <a:r>
              <a:rPr lang="en-US" sz="2250" dirty="0">
                <a:solidFill>
                  <a:schemeClr val="accent1"/>
                </a:solidFill>
              </a:rPr>
              <a:t>Overview of Various Approaches</a:t>
            </a:r>
          </a:p>
          <a:p>
            <a:endParaRPr lang="en-US" sz="2250" dirty="0">
              <a:solidFill>
                <a:schemeClr val="accent1"/>
              </a:solidFill>
            </a:endParaRPr>
          </a:p>
          <a:p>
            <a:r>
              <a:rPr lang="en-US" sz="2250" dirty="0">
                <a:solidFill>
                  <a:schemeClr val="accent1"/>
                </a:solidFill>
              </a:rPr>
              <a:t>Detailed View of a Few Approaches</a:t>
            </a:r>
          </a:p>
          <a:p>
            <a:endParaRPr lang="en-US" sz="2250" dirty="0">
              <a:solidFill>
                <a:schemeClr val="accent1"/>
              </a:solidFill>
            </a:endParaRPr>
          </a:p>
          <a:p>
            <a:r>
              <a:rPr lang="en-US" sz="2250" b="1" dirty="0">
                <a:solidFill>
                  <a:schemeClr val="accent6"/>
                </a:solidFill>
              </a:rPr>
              <a:t>Project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4814395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Mini-Project 1: language classification</a:t>
            </a:r>
          </a:p>
        </p:txBody>
      </p:sp>
      <p:sp>
        <p:nvSpPr>
          <p:cNvPr id="3" name="Content Placeholder 2"/>
          <p:cNvSpPr>
            <a:spLocks noGrp="1"/>
          </p:cNvSpPr>
          <p:nvPr>
            <p:ph idx="1"/>
          </p:nvPr>
        </p:nvSpPr>
        <p:spPr/>
        <p:txBody>
          <a:bodyPr/>
          <a:lstStyle/>
          <a:p>
            <a:r>
              <a:rPr lang="en-US" dirty="0">
                <a:latin typeface="Calibri" pitchFamily="34" charset="0"/>
                <a:cs typeface="Calibri" pitchFamily="34" charset="0"/>
              </a:rPr>
              <a:t>We will implement a text classifier that predicts whether text is in Spanish or French.</a:t>
            </a:r>
          </a:p>
          <a:p>
            <a:endParaRPr lang="en-US" dirty="0">
              <a:latin typeface="Calibri" pitchFamily="34" charset="0"/>
              <a:cs typeface="Calibri" pitchFamily="34" charset="0"/>
            </a:endParaRPr>
          </a:p>
          <a:p>
            <a:pPr lvl="1"/>
            <a:r>
              <a:rPr lang="en-US" dirty="0">
                <a:latin typeface="Calibri" pitchFamily="34" charset="0"/>
                <a:cs typeface="Calibri" pitchFamily="34" charset="0"/>
              </a:rPr>
              <a:t>1. You are given two sets of training data: french.txt and spanish.txt. </a:t>
            </a:r>
          </a:p>
          <a:p>
            <a:pPr lvl="1"/>
            <a:endParaRPr lang="en-US" dirty="0">
              <a:latin typeface="Calibri" pitchFamily="34" charset="0"/>
              <a:cs typeface="Calibri" pitchFamily="34" charset="0"/>
            </a:endParaRPr>
          </a:p>
          <a:p>
            <a:pPr lvl="1"/>
            <a:r>
              <a:rPr lang="en-US" dirty="0">
                <a:latin typeface="Calibri" pitchFamily="34" charset="0"/>
                <a:cs typeface="Calibri" pitchFamily="34" charset="0"/>
              </a:rPr>
              <a:t>2. You must implement a python function that reads the training files and splits them up into separate words:</a:t>
            </a:r>
          </a:p>
          <a:p>
            <a:pPr marL="589368" lvl="2" indent="0">
              <a:buNone/>
            </a:pPr>
            <a:endParaRPr lang="en-US" dirty="0">
              <a:latin typeface="Calibri" pitchFamily="34" charset="0"/>
              <a:cs typeface="Calibri" pitchFamily="34" charset="0"/>
            </a:endParaRPr>
          </a:p>
          <a:p>
            <a:pPr marL="589368" lvl="2" indent="0" algn="ctr">
              <a:buNone/>
            </a:pPr>
            <a:r>
              <a:rPr lang="en-US" dirty="0" err="1">
                <a:latin typeface="Calibri" pitchFamily="34" charset="0"/>
                <a:cs typeface="Calibri" pitchFamily="34" charset="0"/>
              </a:rPr>
              <a:t>def</a:t>
            </a:r>
            <a:r>
              <a:rPr lang="en-US" dirty="0">
                <a:latin typeface="Calibri" pitchFamily="34" charset="0"/>
                <a:cs typeface="Calibri" pitchFamily="34" charset="0"/>
              </a:rPr>
              <a:t> train(</a:t>
            </a:r>
            <a:r>
              <a:rPr lang="en-US" dirty="0" err="1">
                <a:latin typeface="Calibri" pitchFamily="34" charset="0"/>
                <a:cs typeface="Calibri" pitchFamily="34" charset="0"/>
              </a:rPr>
              <a:t>training_set</a:t>
            </a:r>
            <a:r>
              <a:rPr lang="en-US" dirty="0">
                <a:latin typeface="Calibri" pitchFamily="34" charset="0"/>
                <a:cs typeface="Calibri" pitchFamily="34" charset="0"/>
              </a:rPr>
              <a:t>)</a:t>
            </a:r>
          </a:p>
          <a:p>
            <a:pPr marL="589368" lvl="2" indent="0" algn="ctr">
              <a:buNone/>
            </a:pPr>
            <a:endParaRPr lang="en-US" dirty="0">
              <a:latin typeface="Calibri" pitchFamily="34" charset="0"/>
              <a:cs typeface="Calibri" pitchFamily="34" charset="0"/>
            </a:endParaRPr>
          </a:p>
          <a:p>
            <a:pPr lvl="1"/>
            <a:r>
              <a:rPr lang="en-US" dirty="0">
                <a:latin typeface="Calibri" pitchFamily="34" charset="0"/>
                <a:cs typeface="Calibri" pitchFamily="34" charset="0"/>
              </a:rPr>
              <a:t>3. You should return a dictionary, which contains </a:t>
            </a:r>
            <a:r>
              <a:rPr lang="en-US" b="1" dirty="0">
                <a:latin typeface="Calibri" pitchFamily="34" charset="0"/>
                <a:cs typeface="Calibri" pitchFamily="34" charset="0"/>
              </a:rPr>
              <a:t>keys</a:t>
            </a:r>
            <a:r>
              <a:rPr lang="en-US" dirty="0">
                <a:latin typeface="Calibri" pitchFamily="34" charset="0"/>
                <a:cs typeface="Calibri" pitchFamily="34" charset="0"/>
              </a:rPr>
              <a:t> and </a:t>
            </a:r>
            <a:r>
              <a:rPr lang="en-US" b="1" dirty="0">
                <a:latin typeface="Calibri" pitchFamily="34" charset="0"/>
                <a:cs typeface="Calibri" pitchFamily="34" charset="0"/>
              </a:rPr>
              <a:t>values</a:t>
            </a:r>
            <a:r>
              <a:rPr lang="en-US" dirty="0">
                <a:latin typeface="Calibri" pitchFamily="34" charset="0"/>
                <a:cs typeface="Calibri" pitchFamily="34" charset="0"/>
              </a:rPr>
              <a:t>. The keys are words and the values will be their frequency in the training set. So, if “beaucoup” appears in the French training set 4 times, the dictionary should have the pair (beaucoup, 4). Also store the total # of words.</a:t>
            </a:r>
          </a:p>
          <a:p>
            <a:pPr marL="276825" lvl="1" indent="0">
              <a:buNone/>
            </a:pPr>
            <a:r>
              <a:rPr lang="en-US" dirty="0">
                <a:latin typeface="Calibri" pitchFamily="34" charset="0"/>
                <a:cs typeface="Calibri" pitchFamily="34" charset="0"/>
              </a:rPr>
              <a:t> </a:t>
            </a:r>
          </a:p>
        </p:txBody>
      </p:sp>
    </p:spTree>
    <p:extLst>
      <p:ext uri="{BB962C8B-B14F-4D97-AF65-F5344CB8AC3E}">
        <p14:creationId xmlns:p14="http://schemas.microsoft.com/office/powerpoint/2010/main" val="36512144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Mini-Project 1: language classification</a:t>
            </a:r>
          </a:p>
        </p:txBody>
      </p:sp>
      <p:sp>
        <p:nvSpPr>
          <p:cNvPr id="3" name="Content Placeholder 2"/>
          <p:cNvSpPr>
            <a:spLocks noGrp="1"/>
          </p:cNvSpPr>
          <p:nvPr>
            <p:ph idx="1"/>
          </p:nvPr>
        </p:nvSpPr>
        <p:spPr/>
        <p:txBody>
          <a:bodyPr/>
          <a:lstStyle/>
          <a:p>
            <a:r>
              <a:rPr lang="en-US" dirty="0">
                <a:latin typeface="Calibri" pitchFamily="34" charset="0"/>
                <a:cs typeface="Calibri" pitchFamily="34" charset="0"/>
              </a:rPr>
              <a:t>We will implement a text classifier that predicts whether text is in Spanish or French.</a:t>
            </a:r>
          </a:p>
          <a:p>
            <a:endParaRPr lang="en-US" dirty="0">
              <a:latin typeface="Calibri" pitchFamily="34" charset="0"/>
              <a:cs typeface="Calibri" pitchFamily="34" charset="0"/>
            </a:endParaRPr>
          </a:p>
          <a:p>
            <a:pPr lvl="1"/>
            <a:r>
              <a:rPr lang="en-US" dirty="0">
                <a:latin typeface="Calibri" pitchFamily="34" charset="0"/>
                <a:cs typeface="Calibri" pitchFamily="34" charset="0"/>
              </a:rPr>
              <a:t>4. You must implement the following classification function: </a:t>
            </a:r>
          </a:p>
          <a:p>
            <a:pPr marL="589368" lvl="2" indent="0">
              <a:buNone/>
            </a:pPr>
            <a:endParaRPr lang="en-US" dirty="0">
              <a:latin typeface="Calibri" pitchFamily="34" charset="0"/>
              <a:cs typeface="Calibri" pitchFamily="34" charset="0"/>
            </a:endParaRPr>
          </a:p>
          <a:p>
            <a:pPr marL="589368" lvl="2" indent="0" algn="ctr">
              <a:buNone/>
            </a:pPr>
            <a:r>
              <a:rPr lang="en-US" dirty="0" err="1">
                <a:latin typeface="Calibri" pitchFamily="34" charset="0"/>
                <a:cs typeface="Calibri" pitchFamily="34" charset="0"/>
              </a:rPr>
              <a:t>def</a:t>
            </a:r>
            <a:r>
              <a:rPr lang="en-US" dirty="0">
                <a:latin typeface="Calibri" pitchFamily="34" charset="0"/>
                <a:cs typeface="Calibri" pitchFamily="34" charset="0"/>
              </a:rPr>
              <a:t> classify(</a:t>
            </a:r>
            <a:r>
              <a:rPr lang="en-US" dirty="0" err="1">
                <a:latin typeface="Calibri" pitchFamily="34" charset="0"/>
                <a:cs typeface="Calibri" pitchFamily="34" charset="0"/>
              </a:rPr>
              <a:t>input_phrase</a:t>
            </a:r>
            <a:r>
              <a:rPr lang="en-US" dirty="0">
                <a:latin typeface="Calibri" pitchFamily="34" charset="0"/>
                <a:cs typeface="Calibri" pitchFamily="34" charset="0"/>
              </a:rPr>
              <a:t>)</a:t>
            </a:r>
          </a:p>
          <a:p>
            <a:pPr marL="589368" lvl="2" indent="0" algn="ctr">
              <a:buNone/>
            </a:pPr>
            <a:endParaRPr lang="en-US" dirty="0">
              <a:latin typeface="Calibri" pitchFamily="34" charset="0"/>
              <a:cs typeface="Calibri" pitchFamily="34" charset="0"/>
            </a:endParaRPr>
          </a:p>
          <a:p>
            <a:pPr lvl="1"/>
            <a:r>
              <a:rPr lang="en-US" dirty="0">
                <a:latin typeface="Calibri" pitchFamily="34" charset="0"/>
                <a:cs typeface="Calibri" pitchFamily="34" charset="0"/>
              </a:rPr>
              <a:t>5. It should return either 0 (for French) or 1 (for Spanish). The input is a phrase. To test your classifier, try the following: “</a:t>
            </a:r>
            <a:r>
              <a:rPr lang="fr-FR" dirty="0">
                <a:latin typeface="Calibri" pitchFamily="34" charset="0"/>
                <a:cs typeface="Calibri" pitchFamily="34" charset="0"/>
              </a:rPr>
              <a:t>Faut-il aller au restaurant aujourd'hui?" </a:t>
            </a:r>
            <a:r>
              <a:rPr lang="fr-FR" dirty="0" err="1">
                <a:latin typeface="Calibri" pitchFamily="34" charset="0"/>
                <a:cs typeface="Calibri" pitchFamily="34" charset="0"/>
              </a:rPr>
              <a:t>Also</a:t>
            </a:r>
            <a:r>
              <a:rPr lang="fr-FR" dirty="0">
                <a:latin typeface="Calibri" pitchFamily="34" charset="0"/>
                <a:cs typeface="Calibri" pitchFamily="34" charset="0"/>
              </a:rPr>
              <a:t>, </a:t>
            </a:r>
            <a:r>
              <a:rPr lang="fr-FR" dirty="0" err="1">
                <a:latin typeface="Calibri" pitchFamily="34" charset="0"/>
                <a:cs typeface="Calibri" pitchFamily="34" charset="0"/>
              </a:rPr>
              <a:t>try</a:t>
            </a:r>
            <a:r>
              <a:rPr lang="fr-FR" dirty="0">
                <a:latin typeface="Calibri" pitchFamily="34" charset="0"/>
                <a:cs typeface="Calibri" pitchFamily="34" charset="0"/>
              </a:rPr>
              <a:t> the single </a:t>
            </a:r>
            <a:r>
              <a:rPr lang="fr-FR" dirty="0" err="1">
                <a:latin typeface="Calibri" pitchFamily="34" charset="0"/>
                <a:cs typeface="Calibri" pitchFamily="34" charset="0"/>
              </a:rPr>
              <a:t>word</a:t>
            </a:r>
            <a:r>
              <a:rPr lang="fr-FR" dirty="0">
                <a:latin typeface="Calibri" pitchFamily="34" charset="0"/>
                <a:cs typeface="Calibri" pitchFamily="34" charset="0"/>
              </a:rPr>
              <a:t> « vive ». </a:t>
            </a:r>
          </a:p>
          <a:p>
            <a:pPr lvl="1"/>
            <a:endParaRPr lang="en-US" dirty="0">
              <a:latin typeface="Calibri" pitchFamily="34" charset="0"/>
              <a:cs typeface="Calibri" pitchFamily="34" charset="0"/>
            </a:endParaRPr>
          </a:p>
          <a:p>
            <a:pPr lvl="1"/>
            <a:r>
              <a:rPr lang="en-US" dirty="0">
                <a:latin typeface="Calibri" pitchFamily="34" charset="0"/>
                <a:cs typeface="Calibri" pitchFamily="34" charset="0"/>
              </a:rPr>
              <a:t>6. Once your project is working with these tiny training sets, download a large number of French and Spanish phrases and generate a big training set (try to get 10,000 phrases at least).</a:t>
            </a:r>
          </a:p>
          <a:p>
            <a:pPr marL="276825" lvl="1" indent="0">
              <a:buNone/>
            </a:pPr>
            <a:endParaRPr lang="en-US" dirty="0">
              <a:latin typeface="Calibri" pitchFamily="34" charset="0"/>
              <a:cs typeface="Calibri" pitchFamily="34" charset="0"/>
            </a:endParaRPr>
          </a:p>
          <a:p>
            <a:pPr lvl="1"/>
            <a:r>
              <a:rPr lang="en-US" dirty="0">
                <a:latin typeface="Calibri" pitchFamily="34" charset="0"/>
                <a:cs typeface="Calibri" pitchFamily="34" charset="0"/>
              </a:rPr>
              <a:t>7. Test your classifier with another large set of phrases (that you know are either French or Spanish; you can use online news, for example.) What is your probability of misclassification?</a:t>
            </a:r>
          </a:p>
          <a:p>
            <a:pPr marL="276825" lvl="1" indent="0">
              <a:buNone/>
            </a:pPr>
            <a:r>
              <a:rPr lang="en-US" dirty="0">
                <a:latin typeface="Calibri" pitchFamily="34" charset="0"/>
                <a:cs typeface="Calibri" pitchFamily="34" charset="0"/>
              </a:rPr>
              <a:t> </a:t>
            </a:r>
          </a:p>
        </p:txBody>
      </p:sp>
    </p:spTree>
    <p:extLst>
      <p:ext uri="{BB962C8B-B14F-4D97-AF65-F5344CB8AC3E}">
        <p14:creationId xmlns:p14="http://schemas.microsoft.com/office/powerpoint/2010/main" val="209261892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Mini-Project 1: language classification</a:t>
            </a:r>
          </a:p>
        </p:txBody>
      </p:sp>
      <p:sp>
        <p:nvSpPr>
          <p:cNvPr id="3" name="Content Placeholder 2"/>
          <p:cNvSpPr>
            <a:spLocks noGrp="1"/>
          </p:cNvSpPr>
          <p:nvPr>
            <p:ph idx="1"/>
          </p:nvPr>
        </p:nvSpPr>
        <p:spPr/>
        <p:txBody>
          <a:bodyPr/>
          <a:lstStyle/>
          <a:p>
            <a:r>
              <a:rPr lang="en-US" dirty="0">
                <a:latin typeface="+mj-lt"/>
              </a:rPr>
              <a:t>Hints: </a:t>
            </a:r>
          </a:p>
          <a:p>
            <a:pPr lvl="1"/>
            <a:endParaRPr lang="en-US" dirty="0">
              <a:latin typeface="+mj-lt"/>
              <a:cs typeface="Calibri" pitchFamily="34" charset="0"/>
            </a:endParaRPr>
          </a:p>
          <a:p>
            <a:pPr lvl="1"/>
            <a:r>
              <a:rPr lang="en-US" dirty="0">
                <a:latin typeface="+mj-lt"/>
                <a:cs typeface="Calibri" pitchFamily="34" charset="0"/>
              </a:rPr>
              <a:t>You will have to compute probabilities such as </a:t>
            </a:r>
            <a:r>
              <a:rPr lang="en-US" dirty="0">
                <a:latin typeface="+mj-lt"/>
              </a:rPr>
              <a:t>P(X</a:t>
            </a:r>
            <a:r>
              <a:rPr lang="en-US" baseline="-25000" dirty="0">
                <a:latin typeface="+mj-lt"/>
              </a:rPr>
              <a:t>1</a:t>
            </a:r>
            <a:r>
              <a:rPr lang="en-US" dirty="0">
                <a:latin typeface="+mj-lt"/>
              </a:rPr>
              <a:t>|G</a:t>
            </a:r>
            <a:r>
              <a:rPr lang="en-US" baseline="-25000" dirty="0">
                <a:latin typeface="+mj-lt"/>
              </a:rPr>
              <a:t>k</a:t>
            </a:r>
            <a:r>
              <a:rPr lang="en-US" dirty="0">
                <a:latin typeface="+mj-lt"/>
              </a:rPr>
              <a:t>) (what are X</a:t>
            </a:r>
            <a:r>
              <a:rPr lang="en-US" baseline="-25000" dirty="0">
                <a:latin typeface="+mj-lt"/>
              </a:rPr>
              <a:t>1</a:t>
            </a:r>
            <a:r>
              <a:rPr lang="en-US" dirty="0">
                <a:latin typeface="+mj-lt"/>
              </a:rPr>
              <a:t> and </a:t>
            </a:r>
            <a:r>
              <a:rPr lang="en-US" dirty="0" err="1">
                <a:latin typeface="+mj-lt"/>
              </a:rPr>
              <a:t>G</a:t>
            </a:r>
            <a:r>
              <a:rPr lang="en-US" baseline="-25000" dirty="0" err="1">
                <a:latin typeface="+mj-lt"/>
              </a:rPr>
              <a:t>k</a:t>
            </a:r>
            <a:r>
              <a:rPr lang="en-US" dirty="0">
                <a:latin typeface="+mj-lt"/>
              </a:rPr>
              <a:t> here?) To compute the probability of a word conditioned on the language being French, you can use the following rule:</a:t>
            </a:r>
          </a:p>
          <a:p>
            <a:pPr lvl="1"/>
            <a:endParaRPr lang="en-US" dirty="0">
              <a:latin typeface="+mj-lt"/>
            </a:endParaRPr>
          </a:p>
          <a:p>
            <a:pPr marL="276825" lvl="1" indent="0" algn="ctr">
              <a:buNone/>
            </a:pPr>
            <a:r>
              <a:rPr lang="en-US" dirty="0">
                <a:latin typeface="+mj-lt"/>
                <a:cs typeface="Calibri" pitchFamily="34" charset="0"/>
              </a:rPr>
              <a:t>P(</a:t>
            </a:r>
            <a:r>
              <a:rPr lang="en-US" dirty="0" err="1">
                <a:latin typeface="+mj-lt"/>
                <a:cs typeface="Calibri" pitchFamily="34" charset="0"/>
              </a:rPr>
              <a:t>word|French</a:t>
            </a:r>
            <a:r>
              <a:rPr lang="en-US" dirty="0">
                <a:latin typeface="+mj-lt"/>
                <a:cs typeface="Calibri" pitchFamily="34" charset="0"/>
              </a:rPr>
              <a:t>) = (# of copies of word in French training set + 1) / (# of words in training set + 1)</a:t>
            </a:r>
          </a:p>
          <a:p>
            <a:pPr marL="276825" lvl="1" indent="0" algn="ctr">
              <a:buNone/>
            </a:pPr>
            <a:endParaRPr lang="en-US" dirty="0">
              <a:latin typeface="+mj-lt"/>
              <a:cs typeface="Calibri" pitchFamily="34" charset="0"/>
            </a:endParaRPr>
          </a:p>
          <a:p>
            <a:pPr lvl="1"/>
            <a:r>
              <a:rPr lang="en-US" dirty="0">
                <a:latin typeface="+mj-lt"/>
                <a:cs typeface="Calibri" pitchFamily="34" charset="0"/>
              </a:rPr>
              <a:t>Question: why did we add 1 in the numerator and </a:t>
            </a:r>
            <a:r>
              <a:rPr lang="en-US" dirty="0" err="1">
                <a:latin typeface="+mj-lt"/>
                <a:cs typeface="Calibri" pitchFamily="34" charset="0"/>
              </a:rPr>
              <a:t>denominator?s</a:t>
            </a:r>
            <a:endParaRPr lang="en-US" dirty="0">
              <a:latin typeface="+mj-lt"/>
              <a:cs typeface="Calibri" pitchFamily="34" charset="0"/>
            </a:endParaRPr>
          </a:p>
          <a:p>
            <a:pPr lvl="1"/>
            <a:endParaRPr lang="en-US" dirty="0">
              <a:latin typeface="+mj-lt"/>
              <a:cs typeface="Calibri" pitchFamily="34" charset="0"/>
            </a:endParaRPr>
          </a:p>
          <a:p>
            <a:pPr lvl="1"/>
            <a:r>
              <a:rPr lang="en-US" dirty="0">
                <a:latin typeface="+mj-lt"/>
                <a:cs typeface="Calibri" pitchFamily="34" charset="0"/>
              </a:rPr>
              <a:t>To find the overall probability of a phrase, multiply the word probabilities. (They aren’t really independent, but we’ll assume that for this project. ) Remember that logs can turn multiplications into additions.</a:t>
            </a:r>
          </a:p>
          <a:p>
            <a:endParaRPr lang="en-US" dirty="0">
              <a:latin typeface="+mj-lt"/>
            </a:endParaRPr>
          </a:p>
        </p:txBody>
      </p:sp>
    </p:spTree>
    <p:extLst>
      <p:ext uri="{BB962C8B-B14F-4D97-AF65-F5344CB8AC3E}">
        <p14:creationId xmlns:p14="http://schemas.microsoft.com/office/powerpoint/2010/main" val="423193984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Mini-Project 2: handwritten digit classification</a:t>
            </a:r>
          </a:p>
        </p:txBody>
      </p:sp>
      <p:sp>
        <p:nvSpPr>
          <p:cNvPr id="3" name="Content Placeholder 2"/>
          <p:cNvSpPr>
            <a:spLocks noGrp="1"/>
          </p:cNvSpPr>
          <p:nvPr>
            <p:ph idx="1"/>
          </p:nvPr>
        </p:nvSpPr>
        <p:spPr/>
        <p:txBody>
          <a:bodyPr/>
          <a:lstStyle/>
          <a:p>
            <a:r>
              <a:rPr lang="en-US" dirty="0"/>
              <a:t>Use naïve Bayes classifier again (just like we did for the last project).</a:t>
            </a:r>
          </a:p>
          <a:p>
            <a:endParaRPr lang="en-US" dirty="0"/>
          </a:p>
          <a:p>
            <a:r>
              <a:rPr lang="en-US" dirty="0"/>
              <a:t>You are provided with labeled training images. These are in the files “</a:t>
            </a:r>
            <a:r>
              <a:rPr lang="en-US" dirty="0" err="1"/>
              <a:t>trainingimages</a:t>
            </a:r>
            <a:r>
              <a:rPr lang="en-US" dirty="0"/>
              <a:t>” and “</a:t>
            </a:r>
            <a:r>
              <a:rPr lang="en-US" dirty="0" err="1"/>
              <a:t>traininglabels</a:t>
            </a:r>
            <a:r>
              <a:rPr lang="en-US" dirty="0"/>
              <a:t>”. Credit: cs188 at Berkeley.</a:t>
            </a:r>
          </a:p>
          <a:p>
            <a:endParaRPr lang="en-US" dirty="0"/>
          </a:p>
          <a:p>
            <a:r>
              <a:rPr lang="en-US" dirty="0"/>
              <a:t>Each image is </a:t>
            </a:r>
            <a:r>
              <a:rPr lang="en-US"/>
              <a:t>a 28x28 </a:t>
            </a:r>
            <a:r>
              <a:rPr lang="en-US" dirty="0"/>
              <a:t>grid of pixels. Dark (written to) pixels are labeled with “+” or “#”. (“+” is gray and “#” is black, but we’ll ignore this.)</a:t>
            </a:r>
          </a:p>
          <a:p>
            <a:endParaRPr lang="en-US" dirty="0"/>
          </a:p>
          <a:p>
            <a:r>
              <a:rPr lang="en-US" dirty="0"/>
              <a:t>Your training function should read the training files and produce 10 matrices (one for each of the digits 0,1,…,9). Each matrix should be 25x25. Each position is the # of times that pixel was dark in the corresponding training data. </a:t>
            </a:r>
          </a:p>
          <a:p>
            <a:endParaRPr lang="en-US" dirty="0"/>
          </a:p>
          <a:p>
            <a:r>
              <a:rPr lang="en-US" dirty="0"/>
              <a:t>Ex: if there are 400 “9”s in the training data, and the pixel at position (12,19) is dark in 373 of them, your matrix corresponding to “9” should have 373 at that position. Also store the value of 400.</a:t>
            </a:r>
          </a:p>
        </p:txBody>
      </p:sp>
    </p:spTree>
    <p:extLst>
      <p:ext uri="{BB962C8B-B14F-4D97-AF65-F5344CB8AC3E}">
        <p14:creationId xmlns:p14="http://schemas.microsoft.com/office/powerpoint/2010/main" val="194716822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Mini-Project 2: handwritten digit classification</a:t>
            </a:r>
          </a:p>
        </p:txBody>
      </p:sp>
      <p:sp>
        <p:nvSpPr>
          <p:cNvPr id="3" name="Content Placeholder 2"/>
          <p:cNvSpPr>
            <a:spLocks noGrp="1"/>
          </p:cNvSpPr>
          <p:nvPr>
            <p:ph idx="1"/>
          </p:nvPr>
        </p:nvSpPr>
        <p:spPr/>
        <p:txBody>
          <a:bodyPr/>
          <a:lstStyle/>
          <a:p>
            <a:r>
              <a:rPr lang="en-US" dirty="0"/>
              <a:t>To classify a new image X, realize that Pixel </a:t>
            </a:r>
            <a:r>
              <a:rPr lang="en-US" dirty="0" err="1"/>
              <a:t>i,j</a:t>
            </a:r>
            <a:r>
              <a:rPr lang="en-US" dirty="0"/>
              <a:t> of X can be either dark or light. Let us say the value of the Pixel is X(</a:t>
            </a:r>
            <a:r>
              <a:rPr lang="en-US" dirty="0" err="1"/>
              <a:t>i,j</a:t>
            </a:r>
            <a:r>
              <a:rPr lang="en-US" dirty="0"/>
              <a:t>). We compute the following probabilities, similar to our previous project:</a:t>
            </a:r>
          </a:p>
          <a:p>
            <a:endParaRPr lang="en-US" dirty="0"/>
          </a:p>
          <a:p>
            <a:pPr marL="0" indent="0" algn="ctr">
              <a:buNone/>
            </a:pPr>
            <a:r>
              <a:rPr lang="en-US" dirty="0" err="1"/>
              <a:t>Pr</a:t>
            </a:r>
            <a:r>
              <a:rPr lang="en-US" dirty="0"/>
              <a:t>(</a:t>
            </a:r>
            <a:r>
              <a:rPr lang="en-US" dirty="0" err="1"/>
              <a:t>G</a:t>
            </a:r>
            <a:r>
              <a:rPr lang="en-US" baseline="-25000" dirty="0" err="1"/>
              <a:t>i</a:t>
            </a:r>
            <a:r>
              <a:rPr lang="en-US" dirty="0"/>
              <a:t>)*</a:t>
            </a:r>
            <a:r>
              <a:rPr lang="en-US" dirty="0" err="1"/>
              <a:t>Pr</a:t>
            </a:r>
            <a:r>
              <a:rPr lang="en-US" dirty="0"/>
              <a:t>(</a:t>
            </a:r>
            <a:r>
              <a:rPr lang="en-US" dirty="0" err="1"/>
              <a:t>X|G</a:t>
            </a:r>
            <a:r>
              <a:rPr lang="en-US" baseline="-25000" dirty="0" err="1"/>
              <a:t>i</a:t>
            </a:r>
            <a:r>
              <a:rPr lang="en-US" dirty="0"/>
              <a:t>) = </a:t>
            </a:r>
          </a:p>
          <a:p>
            <a:pPr marL="0" indent="0" algn="ctr">
              <a:buNone/>
            </a:pPr>
            <a:r>
              <a:rPr lang="en-US" dirty="0" err="1"/>
              <a:t>Pr</a:t>
            </a:r>
            <a:r>
              <a:rPr lang="en-US" dirty="0"/>
              <a:t>(G</a:t>
            </a:r>
            <a:r>
              <a:rPr lang="en-US" baseline="-25000" dirty="0"/>
              <a:t>i</a:t>
            </a:r>
            <a:r>
              <a:rPr lang="en-US" dirty="0"/>
              <a:t>)*</a:t>
            </a:r>
            <a:r>
              <a:rPr lang="en-US" dirty="0" err="1"/>
              <a:t>Pr</a:t>
            </a:r>
            <a:r>
              <a:rPr lang="en-US" dirty="0"/>
              <a:t>(Pixel 1,1 = X(1,1) |G</a:t>
            </a:r>
            <a:r>
              <a:rPr lang="en-US" baseline="-25000" dirty="0"/>
              <a:t>i</a:t>
            </a:r>
            <a:r>
              <a:rPr lang="en-US" dirty="0"/>
              <a:t>)*</a:t>
            </a:r>
            <a:r>
              <a:rPr lang="en-US" dirty="0" err="1"/>
              <a:t>Pr</a:t>
            </a:r>
            <a:r>
              <a:rPr lang="en-US" dirty="0"/>
              <a:t>(Pixel 1,2 = X(1,2) |G</a:t>
            </a:r>
            <a:r>
              <a:rPr lang="en-US" baseline="-25000" dirty="0"/>
              <a:t>i</a:t>
            </a:r>
            <a:r>
              <a:rPr lang="en-US" dirty="0"/>
              <a:t>) * … * </a:t>
            </a:r>
            <a:r>
              <a:rPr lang="en-US" dirty="0" err="1"/>
              <a:t>Pr</a:t>
            </a:r>
            <a:r>
              <a:rPr lang="en-US" dirty="0"/>
              <a:t>(Pixel 25,25 = X(25,25) |G</a:t>
            </a:r>
            <a:r>
              <a:rPr lang="en-US" baseline="-25000" dirty="0"/>
              <a:t>i</a:t>
            </a:r>
            <a:r>
              <a:rPr lang="en-US" dirty="0"/>
              <a:t>)</a:t>
            </a:r>
          </a:p>
          <a:p>
            <a:pPr marL="0" indent="0" algn="ctr">
              <a:buNone/>
            </a:pPr>
            <a:endParaRPr lang="en-US" dirty="0"/>
          </a:p>
          <a:p>
            <a:r>
              <a:rPr lang="en-US" dirty="0"/>
              <a:t>Here X(</a:t>
            </a:r>
            <a:r>
              <a:rPr lang="en-US" dirty="0" err="1"/>
              <a:t>i,j</a:t>
            </a:r>
            <a:r>
              <a:rPr lang="en-US" dirty="0"/>
              <a:t>) = dark or light and G</a:t>
            </a:r>
            <a:r>
              <a:rPr lang="en-US" baseline="-25000" dirty="0"/>
              <a:t>i</a:t>
            </a:r>
            <a:r>
              <a:rPr lang="en-US" dirty="0"/>
              <a:t> for </a:t>
            </a:r>
            <a:r>
              <a:rPr lang="en-US" dirty="0" err="1"/>
              <a:t>i</a:t>
            </a:r>
            <a:r>
              <a:rPr lang="en-US" dirty="0"/>
              <a:t>=0,…,9 is the digit being written to.</a:t>
            </a:r>
          </a:p>
          <a:p>
            <a:r>
              <a:rPr lang="en-US" dirty="0"/>
              <a:t>To get </a:t>
            </a:r>
            <a:r>
              <a:rPr lang="en-US" dirty="0" err="1"/>
              <a:t>Pr</a:t>
            </a:r>
            <a:r>
              <a:rPr lang="en-US" dirty="0"/>
              <a:t>(</a:t>
            </a:r>
            <a:r>
              <a:rPr lang="en-US" dirty="0" err="1"/>
              <a:t>Gi</a:t>
            </a:r>
            <a:r>
              <a:rPr lang="en-US" dirty="0"/>
              <a:t>), divide the # of digits representing </a:t>
            </a:r>
            <a:r>
              <a:rPr lang="en-US" dirty="0" err="1"/>
              <a:t>i</a:t>
            </a:r>
            <a:r>
              <a:rPr lang="en-US" dirty="0"/>
              <a:t> in the training set by total # of digits.</a:t>
            </a:r>
          </a:p>
          <a:p>
            <a:endParaRPr lang="en-US" dirty="0"/>
          </a:p>
          <a:p>
            <a:r>
              <a:rPr lang="en-US" dirty="0" err="1"/>
              <a:t>Pr</a:t>
            </a:r>
            <a:r>
              <a:rPr lang="en-US" dirty="0"/>
              <a:t>(Pixel </a:t>
            </a:r>
            <a:r>
              <a:rPr lang="en-US" dirty="0" err="1"/>
              <a:t>j,k</a:t>
            </a:r>
            <a:r>
              <a:rPr lang="en-US" dirty="0"/>
              <a:t> = dark | G</a:t>
            </a:r>
            <a:r>
              <a:rPr lang="en-US" baseline="-25000" dirty="0"/>
              <a:t>i</a:t>
            </a:r>
            <a:r>
              <a:rPr lang="en-US" dirty="0"/>
              <a:t>) = (# of times pixel </a:t>
            </a:r>
            <a:r>
              <a:rPr lang="en-US" dirty="0" err="1"/>
              <a:t>j,k</a:t>
            </a:r>
            <a:r>
              <a:rPr lang="en-US" dirty="0"/>
              <a:t> dark in training images labeled </a:t>
            </a:r>
            <a:r>
              <a:rPr lang="en-US" dirty="0" err="1"/>
              <a:t>i</a:t>
            </a:r>
            <a:r>
              <a:rPr lang="en-US" dirty="0"/>
              <a:t> + 1)/ (total # of training images labeled </a:t>
            </a:r>
            <a:r>
              <a:rPr lang="en-US" dirty="0" err="1"/>
              <a:t>i</a:t>
            </a:r>
            <a:r>
              <a:rPr lang="en-US" dirty="0"/>
              <a:t> +1)</a:t>
            </a:r>
          </a:p>
          <a:p>
            <a:r>
              <a:rPr lang="en-US" dirty="0" err="1"/>
              <a:t>Pr</a:t>
            </a:r>
            <a:r>
              <a:rPr lang="en-US" dirty="0"/>
              <a:t>(Pixel </a:t>
            </a:r>
            <a:r>
              <a:rPr lang="en-US" dirty="0" err="1"/>
              <a:t>j,k</a:t>
            </a:r>
            <a:r>
              <a:rPr lang="en-US" dirty="0"/>
              <a:t> = light | Gi) = 1- </a:t>
            </a:r>
            <a:r>
              <a:rPr lang="en-US" dirty="0" err="1"/>
              <a:t>Pr</a:t>
            </a:r>
            <a:r>
              <a:rPr lang="en-US" dirty="0"/>
              <a:t>(Pixel </a:t>
            </a:r>
            <a:r>
              <a:rPr lang="en-US" dirty="0" err="1"/>
              <a:t>j,k</a:t>
            </a:r>
            <a:r>
              <a:rPr lang="en-US" dirty="0"/>
              <a:t> = dark).</a:t>
            </a:r>
          </a:p>
          <a:p>
            <a:endParaRPr lang="en-US" baseline="-25000" dirty="0"/>
          </a:p>
          <a:p>
            <a:r>
              <a:rPr lang="en-US" dirty="0"/>
              <a:t>Finally, for whichever </a:t>
            </a:r>
            <a:r>
              <a:rPr lang="en-US" dirty="0" err="1"/>
              <a:t>i</a:t>
            </a:r>
            <a:r>
              <a:rPr lang="en-US" dirty="0"/>
              <a:t> gives the largest </a:t>
            </a:r>
            <a:r>
              <a:rPr lang="en-US" dirty="0" err="1"/>
              <a:t>Pr</a:t>
            </a:r>
            <a:r>
              <a:rPr lang="en-US" dirty="0"/>
              <a:t>(</a:t>
            </a:r>
            <a:r>
              <a:rPr lang="en-US" dirty="0" err="1"/>
              <a:t>G</a:t>
            </a:r>
            <a:r>
              <a:rPr lang="en-US" baseline="-25000" dirty="0" err="1"/>
              <a:t>i</a:t>
            </a:r>
            <a:r>
              <a:rPr lang="en-US" dirty="0"/>
              <a:t>)*</a:t>
            </a:r>
            <a:r>
              <a:rPr lang="en-US" dirty="0" err="1"/>
              <a:t>Pr</a:t>
            </a:r>
            <a:r>
              <a:rPr lang="en-US" dirty="0"/>
              <a:t>(</a:t>
            </a:r>
            <a:r>
              <a:rPr lang="en-US" dirty="0" err="1"/>
              <a:t>X|G</a:t>
            </a:r>
            <a:r>
              <a:rPr lang="en-US" baseline="-25000" dirty="0" err="1"/>
              <a:t>i</a:t>
            </a:r>
            <a:r>
              <a:rPr lang="en-US" dirty="0"/>
              <a:t>), classify the image as digit </a:t>
            </a:r>
            <a:r>
              <a:rPr lang="en-US" dirty="0" err="1"/>
              <a:t>i</a:t>
            </a:r>
            <a:r>
              <a:rPr lang="en-US" dirty="0"/>
              <a:t>.</a:t>
            </a:r>
          </a:p>
          <a:p>
            <a:endParaRPr lang="en-US" dirty="0"/>
          </a:p>
          <a:p>
            <a:endParaRPr lang="en-US" dirty="0"/>
          </a:p>
        </p:txBody>
      </p:sp>
    </p:spTree>
    <p:extLst>
      <p:ext uri="{BB962C8B-B14F-4D97-AF65-F5344CB8AC3E}">
        <p14:creationId xmlns:p14="http://schemas.microsoft.com/office/powerpoint/2010/main" val="84083238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t>References</a:t>
            </a:r>
          </a:p>
        </p:txBody>
      </p:sp>
      <p:sp>
        <p:nvSpPr>
          <p:cNvPr id="3" name="Content Placeholder 2"/>
          <p:cNvSpPr>
            <a:spLocks noGrp="1"/>
          </p:cNvSpPr>
          <p:nvPr>
            <p:ph idx="1"/>
          </p:nvPr>
        </p:nvSpPr>
        <p:spPr/>
        <p:txBody>
          <a:bodyPr/>
          <a:lstStyle/>
          <a:p>
            <a:pPr marL="0" indent="0" eaLnBrk="1" hangingPunct="1">
              <a:defRPr/>
            </a:pPr>
            <a:r>
              <a:rPr lang="en-US" dirty="0"/>
              <a:t> Textbook: Elements of Statistical Learning, 2</a:t>
            </a:r>
            <a:r>
              <a:rPr lang="en-US" baseline="30000" dirty="0"/>
              <a:t>nd</a:t>
            </a:r>
            <a:r>
              <a:rPr lang="en-US" dirty="0"/>
              <a:t> Edition. Available: </a:t>
            </a:r>
            <a:r>
              <a:rPr lang="en-US" dirty="0">
                <a:hlinkClick r:id="rId3"/>
              </a:rPr>
              <a:t>http://statweb.stanford.edu/~tibs/ElemStatLearn/</a:t>
            </a:r>
            <a:endParaRPr lang="en-US" dirty="0"/>
          </a:p>
          <a:p>
            <a:pPr marL="0" indent="0" eaLnBrk="1" hangingPunct="1">
              <a:defRPr/>
            </a:pPr>
            <a:endParaRPr lang="en-US" dirty="0"/>
          </a:p>
          <a:p>
            <a:pPr marL="0" indent="0" eaLnBrk="1" hangingPunct="1">
              <a:defRPr/>
            </a:pPr>
            <a:r>
              <a:rPr lang="en-US" dirty="0"/>
              <a:t> Textbook: Introduction to Machine Learning by Alex </a:t>
            </a:r>
            <a:r>
              <a:rPr lang="en-US" dirty="0" err="1"/>
              <a:t>Smola</a:t>
            </a:r>
            <a:r>
              <a:rPr lang="en-US" dirty="0"/>
              <a:t>. Available: alex.smola.org/drafts/thebook.pdf</a:t>
            </a:r>
          </a:p>
          <a:p>
            <a:pPr marL="0" indent="0" eaLnBrk="1" hangingPunct="1">
              <a:defRPr/>
            </a:pPr>
            <a:endParaRPr lang="en-US" dirty="0"/>
          </a:p>
          <a:p>
            <a:pPr marL="0" indent="0" eaLnBrk="1" hangingPunct="1">
              <a:defRPr/>
            </a:pPr>
            <a:r>
              <a:rPr lang="en-US" dirty="0"/>
              <a:t> Naive Bayes Classifiers: </a:t>
            </a:r>
            <a:r>
              <a:rPr lang="en-US" dirty="0">
                <a:hlinkClick r:id="rId4"/>
              </a:rPr>
              <a:t>https://en.wikipedia.org/wiki/Naive_Bayes_classifier</a:t>
            </a:r>
            <a:endParaRPr lang="en-US" dirty="0"/>
          </a:p>
          <a:p>
            <a:pPr marL="0" indent="0" eaLnBrk="1" hangingPunct="1">
              <a:defRPr/>
            </a:pPr>
            <a:endParaRPr lang="en-US" dirty="0"/>
          </a:p>
          <a:p>
            <a:pPr marL="0" indent="0" eaLnBrk="1" hangingPunct="1">
              <a:defRPr/>
            </a:pPr>
            <a:r>
              <a:rPr lang="en-US" dirty="0"/>
              <a:t> Text classification with Naïve Bayes: </a:t>
            </a:r>
            <a:r>
              <a:rPr lang="en-US" dirty="0">
                <a:hlinkClick r:id="rId5"/>
              </a:rPr>
              <a:t>https</a:t>
            </a:r>
            <a:r>
              <a:rPr lang="en-US">
                <a:hlinkClick r:id="rId5"/>
              </a:rPr>
              <a:t>://web.stanford.edu/class/cs124/lec/naivebayes.pdf</a:t>
            </a:r>
            <a:endParaRPr lang="en-US"/>
          </a:p>
          <a:p>
            <a:pPr marL="0" indent="0" eaLnBrk="1" hangingPunct="1">
              <a:defRPr/>
            </a:pPr>
            <a:endParaRPr lang="en-US" dirty="0"/>
          </a:p>
          <a:p>
            <a:pPr marL="0" indent="0" eaLnBrk="1" hangingPunct="1">
              <a:defRPr/>
            </a:pPr>
            <a:r>
              <a:rPr lang="en-US" dirty="0"/>
              <a:t> Image classification: </a:t>
            </a:r>
            <a:r>
              <a:rPr lang="en-US" dirty="0">
                <a:hlinkClick r:id="rId6"/>
              </a:rPr>
              <a:t>http://www.clarifai.com/#demo</a:t>
            </a:r>
            <a:endParaRPr lang="en-US" dirty="0"/>
          </a:p>
          <a:p>
            <a:pPr marL="0" indent="0" eaLnBrk="1" hangingPunct="1">
              <a:defRPr/>
            </a:pPr>
            <a:endParaRPr lang="en-US" dirty="0"/>
          </a:p>
          <a:p>
            <a:pPr marL="0" indent="0" eaLnBrk="1" hangingPunct="1">
              <a:defRPr/>
            </a:pPr>
            <a:endParaRPr lang="en-US" dirty="0"/>
          </a:p>
          <a:p>
            <a:pPr marL="0" indent="0" eaLnBrk="1" hangingPunct="1">
              <a:defRPr/>
            </a:pPr>
            <a:endParaRPr lang="en-US" dirty="0"/>
          </a:p>
          <a:p>
            <a:pPr marL="0" indent="0" eaLnBrk="1" hangingPunct="1">
              <a:defRPr/>
            </a:pPr>
            <a:endParaRPr lang="en-US" dirty="0"/>
          </a:p>
        </p:txBody>
      </p:sp>
    </p:spTree>
    <p:extLst>
      <p:ext uri="{BB962C8B-B14F-4D97-AF65-F5344CB8AC3E}">
        <p14:creationId xmlns:p14="http://schemas.microsoft.com/office/powerpoint/2010/main" val="184580480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F8A9-4984-4ED0-BB27-A4C3CD8D7EFA}"/>
              </a:ext>
            </a:extLst>
          </p:cNvPr>
          <p:cNvSpPr>
            <a:spLocks noGrp="1"/>
          </p:cNvSpPr>
          <p:nvPr>
            <p:ph type="title"/>
          </p:nvPr>
        </p:nvSpPr>
        <p:spPr/>
        <p:txBody>
          <a:bodyPr/>
          <a:lstStyle/>
          <a:p>
            <a:r>
              <a:rPr lang="en-US" dirty="0"/>
              <a:t>Links to learn further</a:t>
            </a:r>
          </a:p>
        </p:txBody>
      </p:sp>
      <p:sp>
        <p:nvSpPr>
          <p:cNvPr id="3" name="Content Placeholder 2">
            <a:extLst>
              <a:ext uri="{FF2B5EF4-FFF2-40B4-BE49-F238E27FC236}">
                <a16:creationId xmlns:a16="http://schemas.microsoft.com/office/drawing/2014/main" id="{3FC4FD76-B3BC-4E9B-BD18-84C94BD16D5A}"/>
              </a:ext>
            </a:extLst>
          </p:cNvPr>
          <p:cNvSpPr>
            <a:spLocks noGrp="1"/>
          </p:cNvSpPr>
          <p:nvPr>
            <p:ph idx="1"/>
          </p:nvPr>
        </p:nvSpPr>
        <p:spPr/>
        <p:txBody>
          <a:bodyPr/>
          <a:lstStyle/>
          <a:p>
            <a:r>
              <a:rPr lang="en-US" dirty="0">
                <a:hlinkClick r:id="rId2"/>
              </a:rPr>
              <a:t>https://teachablemachine.withgoogle.com/</a:t>
            </a:r>
            <a:endParaRPr lang="en-US" dirty="0"/>
          </a:p>
          <a:p>
            <a:r>
              <a:rPr lang="en-US" dirty="0"/>
              <a:t>A good tutorial on Movie genre classification using Machine Learning and Deep Learning. </a:t>
            </a:r>
            <a:r>
              <a:rPr lang="en-US" dirty="0">
                <a:hlinkClick r:id="rId3"/>
              </a:rPr>
              <a:t>https://spandan-madan.github.io/DeepLearningProject/</a:t>
            </a:r>
            <a:endParaRPr lang="en-US" dirty="0"/>
          </a:p>
          <a:p>
            <a:r>
              <a:rPr lang="en-US" dirty="0">
                <a:hlinkClick r:id="rId4"/>
              </a:rPr>
              <a:t>https://medium.com/machine-learning-for-humans/why-machine-learning-matters-6164faf1df12</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7121151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3A33-BF39-4652-92B3-84D68060E4B8}"/>
              </a:ext>
            </a:extLst>
          </p:cNvPr>
          <p:cNvSpPr>
            <a:spLocks noGrp="1"/>
          </p:cNvSpPr>
          <p:nvPr>
            <p:ph type="title"/>
          </p:nvPr>
        </p:nvSpPr>
        <p:spPr/>
        <p:txBody>
          <a:bodyPr/>
          <a:lstStyle/>
          <a:p>
            <a:r>
              <a:rPr lang="en-US" dirty="0"/>
              <a:t>Learning complex class rules through training</a:t>
            </a:r>
          </a:p>
        </p:txBody>
      </p:sp>
      <p:sp>
        <p:nvSpPr>
          <p:cNvPr id="3" name="Content Placeholder 2">
            <a:extLst>
              <a:ext uri="{FF2B5EF4-FFF2-40B4-BE49-F238E27FC236}">
                <a16:creationId xmlns:a16="http://schemas.microsoft.com/office/drawing/2014/main" id="{668729A8-8F6F-4E7F-BC71-0B45A74B03DB}"/>
              </a:ext>
            </a:extLst>
          </p:cNvPr>
          <p:cNvSpPr>
            <a:spLocks noGrp="1"/>
          </p:cNvSpPr>
          <p:nvPr>
            <p:ph idx="1"/>
          </p:nvPr>
        </p:nvSpPr>
        <p:spPr>
          <a:xfrm>
            <a:off x="401836" y="1470844"/>
            <a:ext cx="8340329" cy="1555381"/>
          </a:xfrm>
        </p:spPr>
        <p:txBody>
          <a:bodyPr/>
          <a:lstStyle/>
          <a:p>
            <a:pPr marL="0" indent="0">
              <a:buNone/>
            </a:pPr>
            <a:r>
              <a:rPr lang="en-US" sz="2400" dirty="0"/>
              <a:t>So now the machine has learnt a basic rule (score based model) to classify into 5 classes. </a:t>
            </a:r>
          </a:p>
          <a:p>
            <a:pPr marL="0" indent="0">
              <a:buNone/>
            </a:pPr>
            <a:r>
              <a:rPr lang="en-US" sz="2400" dirty="0"/>
              <a:t>Test and see if the machine works on </a:t>
            </a:r>
            <a:r>
              <a:rPr lang="en-US" sz="2400" b="1" dirty="0"/>
              <a:t>new</a:t>
            </a:r>
            <a:r>
              <a:rPr lang="en-US" sz="2400" dirty="0"/>
              <a:t> (unseen) clothes.</a:t>
            </a:r>
          </a:p>
        </p:txBody>
      </p:sp>
      <p:pic>
        <p:nvPicPr>
          <p:cNvPr id="24" name="Picture 23">
            <a:extLst>
              <a:ext uri="{FF2B5EF4-FFF2-40B4-BE49-F238E27FC236}">
                <a16:creationId xmlns:a16="http://schemas.microsoft.com/office/drawing/2014/main" id="{B00578D6-22DB-4812-8243-40CA8C9A4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882" y="2925829"/>
            <a:ext cx="1306223" cy="1306223"/>
          </a:xfrm>
          <a:prstGeom prst="rect">
            <a:avLst/>
          </a:prstGeom>
        </p:spPr>
      </p:pic>
      <p:pic>
        <p:nvPicPr>
          <p:cNvPr id="31" name="Picture 30">
            <a:extLst>
              <a:ext uri="{FF2B5EF4-FFF2-40B4-BE49-F238E27FC236}">
                <a16:creationId xmlns:a16="http://schemas.microsoft.com/office/drawing/2014/main" id="{16857984-B88F-4932-BE3E-A8E23E519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151" y="2925828"/>
            <a:ext cx="1306224" cy="1306224"/>
          </a:xfrm>
          <a:prstGeom prst="rect">
            <a:avLst/>
          </a:prstGeom>
        </p:spPr>
      </p:pic>
      <p:pic>
        <p:nvPicPr>
          <p:cNvPr id="33" name="Picture 32">
            <a:extLst>
              <a:ext uri="{FF2B5EF4-FFF2-40B4-BE49-F238E27FC236}">
                <a16:creationId xmlns:a16="http://schemas.microsoft.com/office/drawing/2014/main" id="{13DCD2BF-97B0-4F21-AF47-B8112909F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420" y="2925828"/>
            <a:ext cx="1306224" cy="1306224"/>
          </a:xfrm>
          <a:prstGeom prst="rect">
            <a:avLst/>
          </a:prstGeom>
        </p:spPr>
      </p:pic>
      <p:graphicFrame>
        <p:nvGraphicFramePr>
          <p:cNvPr id="34" name="Table 33">
            <a:extLst>
              <a:ext uri="{FF2B5EF4-FFF2-40B4-BE49-F238E27FC236}">
                <a16:creationId xmlns:a16="http://schemas.microsoft.com/office/drawing/2014/main" id="{16ADB0BB-9554-4E50-A5B8-32D56280DF9F}"/>
              </a:ext>
            </a:extLst>
          </p:cNvPr>
          <p:cNvGraphicFramePr>
            <a:graphicFrameLocks noGrp="1"/>
          </p:cNvGraphicFramePr>
          <p:nvPr>
            <p:extLst>
              <p:ext uri="{D42A27DB-BD31-4B8C-83A1-F6EECF244321}">
                <p14:modId xmlns:p14="http://schemas.microsoft.com/office/powerpoint/2010/main" val="1508267858"/>
              </p:ext>
            </p:extLst>
          </p:nvPr>
        </p:nvGraphicFramePr>
        <p:xfrm>
          <a:off x="2704105" y="5216183"/>
          <a:ext cx="3686492" cy="638873"/>
        </p:xfrm>
        <a:graphic>
          <a:graphicData uri="http://schemas.openxmlformats.org/drawingml/2006/table">
            <a:tbl>
              <a:tblPr firstRow="1" bandRow="1">
                <a:tableStyleId>{5C22544A-7EE6-4342-B048-85BDC9FD1C3A}</a:tableStyleId>
              </a:tblPr>
              <a:tblGrid>
                <a:gridCol w="1248092">
                  <a:extLst>
                    <a:ext uri="{9D8B030D-6E8A-4147-A177-3AD203B41FA5}">
                      <a16:colId xmlns:a16="http://schemas.microsoft.com/office/drawing/2014/main" val="3143055623"/>
                    </a:ext>
                  </a:extLst>
                </a:gridCol>
                <a:gridCol w="1219200">
                  <a:extLst>
                    <a:ext uri="{9D8B030D-6E8A-4147-A177-3AD203B41FA5}">
                      <a16:colId xmlns:a16="http://schemas.microsoft.com/office/drawing/2014/main" val="2576678122"/>
                    </a:ext>
                  </a:extLst>
                </a:gridCol>
                <a:gridCol w="1219200">
                  <a:extLst>
                    <a:ext uri="{9D8B030D-6E8A-4147-A177-3AD203B41FA5}">
                      <a16:colId xmlns:a16="http://schemas.microsoft.com/office/drawing/2014/main" val="1617042048"/>
                    </a:ext>
                  </a:extLst>
                </a:gridCol>
              </a:tblGrid>
              <a:tr h="638873">
                <a:tc>
                  <a:txBody>
                    <a:bodyPr/>
                    <a:lstStyle/>
                    <a:p>
                      <a:pPr algn="ctr"/>
                      <a:r>
                        <a:rPr lang="en-US" sz="1600" dirty="0">
                          <a:solidFill>
                            <a:sysClr val="windowText" lastClr="000000"/>
                          </a:solidFill>
                        </a:rPr>
                        <a:t>WHITE</a:t>
                      </a:r>
                      <a:endParaRPr lang="en-US" sz="2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ysClr val="windowText" lastClr="000000"/>
                          </a:solidFill>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340901"/>
                  </a:ext>
                </a:extLst>
              </a:tr>
            </a:tbl>
          </a:graphicData>
        </a:graphic>
      </p:graphicFrame>
      <p:cxnSp>
        <p:nvCxnSpPr>
          <p:cNvPr id="36" name="Straight Arrow Connector 35">
            <a:extLst>
              <a:ext uri="{FF2B5EF4-FFF2-40B4-BE49-F238E27FC236}">
                <a16:creationId xmlns:a16="http://schemas.microsoft.com/office/drawing/2014/main" id="{8FA1A5D2-F552-4B26-9630-CC60EC62FFE9}"/>
              </a:ext>
            </a:extLst>
          </p:cNvPr>
          <p:cNvCxnSpPr/>
          <p:nvPr/>
        </p:nvCxnSpPr>
        <p:spPr bwMode="auto">
          <a:xfrm>
            <a:off x="2129883" y="4137102"/>
            <a:ext cx="1170878" cy="1079081"/>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a:extLst>
              <a:ext uri="{FF2B5EF4-FFF2-40B4-BE49-F238E27FC236}">
                <a16:creationId xmlns:a16="http://schemas.microsoft.com/office/drawing/2014/main" id="{04A51D08-5C98-4FC9-A1A3-601CE44F6F5F}"/>
              </a:ext>
            </a:extLst>
          </p:cNvPr>
          <p:cNvCxnSpPr>
            <a:cxnSpLocks/>
            <a:stCxn id="31" idx="2"/>
          </p:cNvCxnSpPr>
          <p:nvPr/>
        </p:nvCxnSpPr>
        <p:spPr bwMode="auto">
          <a:xfrm flipH="1">
            <a:off x="4070718" y="4232052"/>
            <a:ext cx="282545" cy="339948"/>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87ED92D1-CEC0-4429-8BA1-90E5153F980C}"/>
              </a:ext>
            </a:extLst>
          </p:cNvPr>
          <p:cNvCxnSpPr>
            <a:cxnSpLocks/>
            <a:stCxn id="31" idx="2"/>
          </p:cNvCxnSpPr>
          <p:nvPr/>
        </p:nvCxnSpPr>
        <p:spPr bwMode="auto">
          <a:xfrm>
            <a:off x="4353263" y="4232052"/>
            <a:ext cx="308671" cy="339948"/>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Arrow Connector 41">
            <a:extLst>
              <a:ext uri="{FF2B5EF4-FFF2-40B4-BE49-F238E27FC236}">
                <a16:creationId xmlns:a16="http://schemas.microsoft.com/office/drawing/2014/main" id="{03AC5424-EBFD-4789-9CA9-7D2003B726B1}"/>
              </a:ext>
            </a:extLst>
          </p:cNvPr>
          <p:cNvCxnSpPr>
            <a:cxnSpLocks/>
          </p:cNvCxnSpPr>
          <p:nvPr/>
        </p:nvCxnSpPr>
        <p:spPr bwMode="auto">
          <a:xfrm flipH="1">
            <a:off x="5776332" y="4141261"/>
            <a:ext cx="919673" cy="1074922"/>
          </a:xfrm>
          <a:prstGeom prst="straightConnector1">
            <a:avLst/>
          </a:prstGeom>
          <a:solidFill>
            <a:srgbClr val="BFBFBF"/>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a:extLst>
              <a:ext uri="{FF2B5EF4-FFF2-40B4-BE49-F238E27FC236}">
                <a16:creationId xmlns:a16="http://schemas.microsoft.com/office/drawing/2014/main" id="{71E8E91E-EAB0-4157-B59B-C0288606E207}"/>
              </a:ext>
            </a:extLst>
          </p:cNvPr>
          <p:cNvSpPr txBox="1"/>
          <p:nvPr/>
        </p:nvSpPr>
        <p:spPr>
          <a:xfrm>
            <a:off x="428325" y="4604265"/>
            <a:ext cx="1863202" cy="1477328"/>
          </a:xfrm>
          <a:prstGeom prst="rect">
            <a:avLst/>
          </a:prstGeom>
          <a:solidFill>
            <a:schemeClr val="bg1">
              <a:lumMod val="95000"/>
            </a:schemeClr>
          </a:solidFill>
          <a:ln>
            <a:solidFill>
              <a:schemeClr val="tx1"/>
            </a:solidFill>
          </a:ln>
        </p:spPr>
        <p:txBody>
          <a:bodyPr wrap="square" rtlCol="0">
            <a:spAutoFit/>
          </a:bodyPr>
          <a:lstStyle/>
          <a:p>
            <a:r>
              <a:rPr lang="en-US" dirty="0"/>
              <a:t>Learning how to recognize special cases like between white and color.</a:t>
            </a:r>
          </a:p>
        </p:txBody>
      </p:sp>
      <p:sp>
        <p:nvSpPr>
          <p:cNvPr id="52" name="Freeform: Shape 51">
            <a:extLst>
              <a:ext uri="{FF2B5EF4-FFF2-40B4-BE49-F238E27FC236}">
                <a16:creationId xmlns:a16="http://schemas.microsoft.com/office/drawing/2014/main" id="{02795275-1398-45F5-9A90-59AD318BE2EB}"/>
              </a:ext>
            </a:extLst>
          </p:cNvPr>
          <p:cNvSpPr/>
          <p:nvPr/>
        </p:nvSpPr>
        <p:spPr>
          <a:xfrm>
            <a:off x="7292952" y="3930295"/>
            <a:ext cx="798195" cy="882015"/>
          </a:xfrm>
          <a:custGeom>
            <a:avLst/>
            <a:gdLst>
              <a:gd name="connsiteX0" fmla="*/ 695459 w 798490"/>
              <a:gd name="connsiteY0" fmla="*/ 0 h 882203"/>
              <a:gd name="connsiteX1" fmla="*/ 695459 w 798490"/>
              <a:gd name="connsiteY1" fmla="*/ 0 h 882203"/>
              <a:gd name="connsiteX2" fmla="*/ 701899 w 798490"/>
              <a:gd name="connsiteY2" fmla="*/ 141667 h 882203"/>
              <a:gd name="connsiteX3" fmla="*/ 708338 w 798490"/>
              <a:gd name="connsiteY3" fmla="*/ 167425 h 882203"/>
              <a:gd name="connsiteX4" fmla="*/ 727656 w 798490"/>
              <a:gd name="connsiteY4" fmla="*/ 186743 h 882203"/>
              <a:gd name="connsiteX5" fmla="*/ 734096 w 798490"/>
              <a:gd name="connsiteY5" fmla="*/ 225380 h 882203"/>
              <a:gd name="connsiteX6" fmla="*/ 753414 w 798490"/>
              <a:gd name="connsiteY6" fmla="*/ 238259 h 882203"/>
              <a:gd name="connsiteX7" fmla="*/ 759854 w 798490"/>
              <a:gd name="connsiteY7" fmla="*/ 289774 h 882203"/>
              <a:gd name="connsiteX8" fmla="*/ 772732 w 798490"/>
              <a:gd name="connsiteY8" fmla="*/ 334850 h 882203"/>
              <a:gd name="connsiteX9" fmla="*/ 798490 w 798490"/>
              <a:gd name="connsiteY9" fmla="*/ 528034 h 882203"/>
              <a:gd name="connsiteX10" fmla="*/ 792051 w 798490"/>
              <a:gd name="connsiteY10" fmla="*/ 611746 h 882203"/>
              <a:gd name="connsiteX11" fmla="*/ 772732 w 798490"/>
              <a:gd name="connsiteY11" fmla="*/ 624625 h 882203"/>
              <a:gd name="connsiteX12" fmla="*/ 721217 w 798490"/>
              <a:gd name="connsiteY12" fmla="*/ 669701 h 882203"/>
              <a:gd name="connsiteX13" fmla="*/ 689020 w 798490"/>
              <a:gd name="connsiteY13" fmla="*/ 676141 h 882203"/>
              <a:gd name="connsiteX14" fmla="*/ 669701 w 798490"/>
              <a:gd name="connsiteY14" fmla="*/ 695459 h 882203"/>
              <a:gd name="connsiteX15" fmla="*/ 650383 w 798490"/>
              <a:gd name="connsiteY15" fmla="*/ 772732 h 882203"/>
              <a:gd name="connsiteX16" fmla="*/ 631065 w 798490"/>
              <a:gd name="connsiteY16" fmla="*/ 811369 h 882203"/>
              <a:gd name="connsiteX17" fmla="*/ 611747 w 798490"/>
              <a:gd name="connsiteY17" fmla="*/ 869324 h 882203"/>
              <a:gd name="connsiteX18" fmla="*/ 560231 w 798490"/>
              <a:gd name="connsiteY18" fmla="*/ 875763 h 882203"/>
              <a:gd name="connsiteX19" fmla="*/ 495837 w 798490"/>
              <a:gd name="connsiteY19" fmla="*/ 882203 h 882203"/>
              <a:gd name="connsiteX20" fmla="*/ 212501 w 798490"/>
              <a:gd name="connsiteY20" fmla="*/ 875763 h 882203"/>
              <a:gd name="connsiteX21" fmla="*/ 193183 w 798490"/>
              <a:gd name="connsiteY21" fmla="*/ 862884 h 882203"/>
              <a:gd name="connsiteX22" fmla="*/ 160986 w 798490"/>
              <a:gd name="connsiteY22" fmla="*/ 856445 h 882203"/>
              <a:gd name="connsiteX23" fmla="*/ 128789 w 798490"/>
              <a:gd name="connsiteY23" fmla="*/ 837127 h 882203"/>
              <a:gd name="connsiteX24" fmla="*/ 103031 w 798490"/>
              <a:gd name="connsiteY24" fmla="*/ 798490 h 882203"/>
              <a:gd name="connsiteX25" fmla="*/ 90152 w 798490"/>
              <a:gd name="connsiteY25" fmla="*/ 779172 h 882203"/>
              <a:gd name="connsiteX26" fmla="*/ 57955 w 798490"/>
              <a:gd name="connsiteY26" fmla="*/ 727656 h 882203"/>
              <a:gd name="connsiteX27" fmla="*/ 38637 w 798490"/>
              <a:gd name="connsiteY27" fmla="*/ 714777 h 882203"/>
              <a:gd name="connsiteX28" fmla="*/ 19318 w 798490"/>
              <a:gd name="connsiteY28" fmla="*/ 669701 h 882203"/>
              <a:gd name="connsiteX29" fmla="*/ 0 w 798490"/>
              <a:gd name="connsiteY29" fmla="*/ 643943 h 882203"/>
              <a:gd name="connsiteX30" fmla="*/ 12879 w 798490"/>
              <a:gd name="connsiteY30" fmla="*/ 573110 h 882203"/>
              <a:gd name="connsiteX31" fmla="*/ 19318 w 798490"/>
              <a:gd name="connsiteY31" fmla="*/ 553791 h 882203"/>
              <a:gd name="connsiteX32" fmla="*/ 45076 w 798490"/>
              <a:gd name="connsiteY32" fmla="*/ 515155 h 882203"/>
              <a:gd name="connsiteX33" fmla="*/ 51516 w 798490"/>
              <a:gd name="connsiteY33" fmla="*/ 476518 h 882203"/>
              <a:gd name="connsiteX34" fmla="*/ 77273 w 798490"/>
              <a:gd name="connsiteY34" fmla="*/ 412124 h 882203"/>
              <a:gd name="connsiteX35" fmla="*/ 122349 w 798490"/>
              <a:gd name="connsiteY35" fmla="*/ 360608 h 882203"/>
              <a:gd name="connsiteX36" fmla="*/ 173865 w 798490"/>
              <a:gd name="connsiteY36" fmla="*/ 354169 h 882203"/>
              <a:gd name="connsiteX37" fmla="*/ 193183 w 798490"/>
              <a:gd name="connsiteY37" fmla="*/ 276896 h 882203"/>
              <a:gd name="connsiteX38" fmla="*/ 218941 w 798490"/>
              <a:gd name="connsiteY38" fmla="*/ 270456 h 882203"/>
              <a:gd name="connsiteX39" fmla="*/ 276896 w 798490"/>
              <a:gd name="connsiteY39" fmla="*/ 244698 h 882203"/>
              <a:gd name="connsiteX40" fmla="*/ 347730 w 798490"/>
              <a:gd name="connsiteY40" fmla="*/ 218941 h 882203"/>
              <a:gd name="connsiteX41" fmla="*/ 360609 w 798490"/>
              <a:gd name="connsiteY41" fmla="*/ 199622 h 882203"/>
              <a:gd name="connsiteX42" fmla="*/ 379927 w 798490"/>
              <a:gd name="connsiteY42" fmla="*/ 180304 h 882203"/>
              <a:gd name="connsiteX43" fmla="*/ 405685 w 798490"/>
              <a:gd name="connsiteY43" fmla="*/ 148107 h 882203"/>
              <a:gd name="connsiteX44" fmla="*/ 437882 w 798490"/>
              <a:gd name="connsiteY44" fmla="*/ 103031 h 882203"/>
              <a:gd name="connsiteX45" fmla="*/ 470079 w 798490"/>
              <a:gd name="connsiteY45" fmla="*/ 70834 h 882203"/>
              <a:gd name="connsiteX46" fmla="*/ 489397 w 798490"/>
              <a:gd name="connsiteY46" fmla="*/ 51515 h 882203"/>
              <a:gd name="connsiteX47" fmla="*/ 515155 w 798490"/>
              <a:gd name="connsiteY47" fmla="*/ 45076 h 882203"/>
              <a:gd name="connsiteX48" fmla="*/ 695459 w 798490"/>
              <a:gd name="connsiteY48" fmla="*/ 0 h 8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98490" h="882203">
                <a:moveTo>
                  <a:pt x="695459" y="0"/>
                </a:moveTo>
                <a:lnTo>
                  <a:pt x="695459" y="0"/>
                </a:lnTo>
                <a:cubicBezTo>
                  <a:pt x="697606" y="47222"/>
                  <a:pt x="698273" y="94535"/>
                  <a:pt x="701899" y="141667"/>
                </a:cubicBezTo>
                <a:cubicBezTo>
                  <a:pt x="702578" y="150491"/>
                  <a:pt x="703947" y="159741"/>
                  <a:pt x="708338" y="167425"/>
                </a:cubicBezTo>
                <a:cubicBezTo>
                  <a:pt x="712856" y="175332"/>
                  <a:pt x="721217" y="180304"/>
                  <a:pt x="727656" y="186743"/>
                </a:cubicBezTo>
                <a:cubicBezTo>
                  <a:pt x="729803" y="199622"/>
                  <a:pt x="728257" y="213702"/>
                  <a:pt x="734096" y="225380"/>
                </a:cubicBezTo>
                <a:cubicBezTo>
                  <a:pt x="737557" y="232302"/>
                  <a:pt x="750540" y="231073"/>
                  <a:pt x="753414" y="238259"/>
                </a:cubicBezTo>
                <a:cubicBezTo>
                  <a:pt x="759841" y="254327"/>
                  <a:pt x="757009" y="272704"/>
                  <a:pt x="759854" y="289774"/>
                </a:cubicBezTo>
                <a:cubicBezTo>
                  <a:pt x="762550" y="305948"/>
                  <a:pt x="767628" y="319537"/>
                  <a:pt x="772732" y="334850"/>
                </a:cubicBezTo>
                <a:cubicBezTo>
                  <a:pt x="794014" y="498008"/>
                  <a:pt x="785011" y="433670"/>
                  <a:pt x="798490" y="528034"/>
                </a:cubicBezTo>
                <a:cubicBezTo>
                  <a:pt x="796344" y="555938"/>
                  <a:pt x="799262" y="584705"/>
                  <a:pt x="792051" y="611746"/>
                </a:cubicBezTo>
                <a:cubicBezTo>
                  <a:pt x="790057" y="619224"/>
                  <a:pt x="777828" y="618800"/>
                  <a:pt x="772732" y="624625"/>
                </a:cubicBezTo>
                <a:cubicBezTo>
                  <a:pt x="732318" y="670813"/>
                  <a:pt x="767565" y="659401"/>
                  <a:pt x="721217" y="669701"/>
                </a:cubicBezTo>
                <a:cubicBezTo>
                  <a:pt x="710533" y="672075"/>
                  <a:pt x="699752" y="673994"/>
                  <a:pt x="689020" y="676141"/>
                </a:cubicBezTo>
                <a:cubicBezTo>
                  <a:pt x="682580" y="682580"/>
                  <a:pt x="674528" y="687736"/>
                  <a:pt x="669701" y="695459"/>
                </a:cubicBezTo>
                <a:cubicBezTo>
                  <a:pt x="652472" y="723026"/>
                  <a:pt x="656770" y="740798"/>
                  <a:pt x="650383" y="772732"/>
                </a:cubicBezTo>
                <a:cubicBezTo>
                  <a:pt x="646574" y="791776"/>
                  <a:pt x="641920" y="795087"/>
                  <a:pt x="631065" y="811369"/>
                </a:cubicBezTo>
                <a:cubicBezTo>
                  <a:pt x="629498" y="819202"/>
                  <a:pt x="623594" y="863400"/>
                  <a:pt x="611747" y="869324"/>
                </a:cubicBezTo>
                <a:cubicBezTo>
                  <a:pt x="596268" y="877063"/>
                  <a:pt x="577431" y="873852"/>
                  <a:pt x="560231" y="875763"/>
                </a:cubicBezTo>
                <a:cubicBezTo>
                  <a:pt x="538791" y="878145"/>
                  <a:pt x="517302" y="880056"/>
                  <a:pt x="495837" y="882203"/>
                </a:cubicBezTo>
                <a:cubicBezTo>
                  <a:pt x="401392" y="880056"/>
                  <a:pt x="306779" y="881781"/>
                  <a:pt x="212501" y="875763"/>
                </a:cubicBezTo>
                <a:cubicBezTo>
                  <a:pt x="204778" y="875270"/>
                  <a:pt x="200429" y="865601"/>
                  <a:pt x="193183" y="862884"/>
                </a:cubicBezTo>
                <a:cubicBezTo>
                  <a:pt x="182935" y="859041"/>
                  <a:pt x="171718" y="858591"/>
                  <a:pt x="160986" y="856445"/>
                </a:cubicBezTo>
                <a:cubicBezTo>
                  <a:pt x="150254" y="850006"/>
                  <a:pt x="137639" y="845977"/>
                  <a:pt x="128789" y="837127"/>
                </a:cubicBezTo>
                <a:cubicBezTo>
                  <a:pt x="117844" y="826182"/>
                  <a:pt x="111617" y="811369"/>
                  <a:pt x="103031" y="798490"/>
                </a:cubicBezTo>
                <a:cubicBezTo>
                  <a:pt x="98738" y="792051"/>
                  <a:pt x="93613" y="786094"/>
                  <a:pt x="90152" y="779172"/>
                </a:cubicBezTo>
                <a:cubicBezTo>
                  <a:pt x="79950" y="758769"/>
                  <a:pt x="74673" y="744374"/>
                  <a:pt x="57955" y="727656"/>
                </a:cubicBezTo>
                <a:cubicBezTo>
                  <a:pt x="52483" y="722184"/>
                  <a:pt x="45076" y="719070"/>
                  <a:pt x="38637" y="714777"/>
                </a:cubicBezTo>
                <a:cubicBezTo>
                  <a:pt x="-8237" y="644469"/>
                  <a:pt x="60896" y="752857"/>
                  <a:pt x="19318" y="669701"/>
                </a:cubicBezTo>
                <a:cubicBezTo>
                  <a:pt x="14518" y="660102"/>
                  <a:pt x="6439" y="652529"/>
                  <a:pt x="0" y="643943"/>
                </a:cubicBezTo>
                <a:cubicBezTo>
                  <a:pt x="2873" y="626704"/>
                  <a:pt x="8376" y="591123"/>
                  <a:pt x="12879" y="573110"/>
                </a:cubicBezTo>
                <a:cubicBezTo>
                  <a:pt x="14525" y="566525"/>
                  <a:pt x="16022" y="559725"/>
                  <a:pt x="19318" y="553791"/>
                </a:cubicBezTo>
                <a:cubicBezTo>
                  <a:pt x="26835" y="540260"/>
                  <a:pt x="45076" y="515155"/>
                  <a:pt x="45076" y="515155"/>
                </a:cubicBezTo>
                <a:cubicBezTo>
                  <a:pt x="47223" y="502276"/>
                  <a:pt x="48349" y="489185"/>
                  <a:pt x="51516" y="476518"/>
                </a:cubicBezTo>
                <a:cubicBezTo>
                  <a:pt x="56783" y="455450"/>
                  <a:pt x="65851" y="431161"/>
                  <a:pt x="77273" y="412124"/>
                </a:cubicBezTo>
                <a:cubicBezTo>
                  <a:pt x="85532" y="398360"/>
                  <a:pt x="101048" y="366417"/>
                  <a:pt x="122349" y="360608"/>
                </a:cubicBezTo>
                <a:cubicBezTo>
                  <a:pt x="139045" y="356055"/>
                  <a:pt x="156693" y="356315"/>
                  <a:pt x="173865" y="354169"/>
                </a:cubicBezTo>
                <a:cubicBezTo>
                  <a:pt x="174713" y="349080"/>
                  <a:pt x="184308" y="279115"/>
                  <a:pt x="193183" y="276896"/>
                </a:cubicBezTo>
                <a:lnTo>
                  <a:pt x="218941" y="270456"/>
                </a:lnTo>
                <a:cubicBezTo>
                  <a:pt x="251182" y="238215"/>
                  <a:pt x="223985" y="257926"/>
                  <a:pt x="276896" y="244698"/>
                </a:cubicBezTo>
                <a:cubicBezTo>
                  <a:pt x="298933" y="239189"/>
                  <a:pt x="326399" y="227473"/>
                  <a:pt x="347730" y="218941"/>
                </a:cubicBezTo>
                <a:cubicBezTo>
                  <a:pt x="352023" y="212501"/>
                  <a:pt x="355654" y="205568"/>
                  <a:pt x="360609" y="199622"/>
                </a:cubicBezTo>
                <a:cubicBezTo>
                  <a:pt x="366439" y="192626"/>
                  <a:pt x="374876" y="187881"/>
                  <a:pt x="379927" y="180304"/>
                </a:cubicBezTo>
                <a:cubicBezTo>
                  <a:pt x="404809" y="142980"/>
                  <a:pt x="362479" y="176910"/>
                  <a:pt x="405685" y="148107"/>
                </a:cubicBezTo>
                <a:cubicBezTo>
                  <a:pt x="440976" y="77520"/>
                  <a:pt x="394375" y="163939"/>
                  <a:pt x="437882" y="103031"/>
                </a:cubicBezTo>
                <a:cubicBezTo>
                  <a:pt x="462749" y="68218"/>
                  <a:pt x="435324" y="82418"/>
                  <a:pt x="470079" y="70834"/>
                </a:cubicBezTo>
                <a:cubicBezTo>
                  <a:pt x="476518" y="64394"/>
                  <a:pt x="481490" y="56033"/>
                  <a:pt x="489397" y="51515"/>
                </a:cubicBezTo>
                <a:cubicBezTo>
                  <a:pt x="497081" y="47124"/>
                  <a:pt x="506678" y="47619"/>
                  <a:pt x="515155" y="45076"/>
                </a:cubicBezTo>
                <a:cubicBezTo>
                  <a:pt x="610127" y="16585"/>
                  <a:pt x="665408" y="7513"/>
                  <a:pt x="695459" y="0"/>
                </a:cubicBez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3" name="Freeform: Shape 52">
            <a:extLst>
              <a:ext uri="{FF2B5EF4-FFF2-40B4-BE49-F238E27FC236}">
                <a16:creationId xmlns:a16="http://schemas.microsoft.com/office/drawing/2014/main" id="{C1682496-9E81-46E2-AD3A-92DE94FBC5E8}"/>
              </a:ext>
            </a:extLst>
          </p:cNvPr>
          <p:cNvSpPr/>
          <p:nvPr/>
        </p:nvSpPr>
        <p:spPr>
          <a:xfrm>
            <a:off x="7995262" y="3936645"/>
            <a:ext cx="798195" cy="791845"/>
          </a:xfrm>
          <a:custGeom>
            <a:avLst/>
            <a:gdLst>
              <a:gd name="connsiteX0" fmla="*/ 0 w 798571"/>
              <a:gd name="connsiteY0" fmla="*/ 0 h 792050"/>
              <a:gd name="connsiteX1" fmla="*/ 0 w 798571"/>
              <a:gd name="connsiteY1" fmla="*/ 0 h 792050"/>
              <a:gd name="connsiteX2" fmla="*/ 12879 w 798571"/>
              <a:gd name="connsiteY2" fmla="*/ 57955 h 792050"/>
              <a:gd name="connsiteX3" fmla="*/ 19318 w 798571"/>
              <a:gd name="connsiteY3" fmla="*/ 160986 h 792050"/>
              <a:gd name="connsiteX4" fmla="*/ 25758 w 798571"/>
              <a:gd name="connsiteY4" fmla="*/ 193183 h 792050"/>
              <a:gd name="connsiteX5" fmla="*/ 45076 w 798571"/>
              <a:gd name="connsiteY5" fmla="*/ 206062 h 792050"/>
              <a:gd name="connsiteX6" fmla="*/ 70834 w 798571"/>
              <a:gd name="connsiteY6" fmla="*/ 399245 h 792050"/>
              <a:gd name="connsiteX7" fmla="*/ 96591 w 798571"/>
              <a:gd name="connsiteY7" fmla="*/ 437881 h 792050"/>
              <a:gd name="connsiteX8" fmla="*/ 103031 w 798571"/>
              <a:gd name="connsiteY8" fmla="*/ 457200 h 792050"/>
              <a:gd name="connsiteX9" fmla="*/ 109470 w 798571"/>
              <a:gd name="connsiteY9" fmla="*/ 624625 h 792050"/>
              <a:gd name="connsiteX10" fmla="*/ 128789 w 798571"/>
              <a:gd name="connsiteY10" fmla="*/ 631065 h 792050"/>
              <a:gd name="connsiteX11" fmla="*/ 141667 w 798571"/>
              <a:gd name="connsiteY11" fmla="*/ 650383 h 792050"/>
              <a:gd name="connsiteX12" fmla="*/ 167425 w 798571"/>
              <a:gd name="connsiteY12" fmla="*/ 656822 h 792050"/>
              <a:gd name="connsiteX13" fmla="*/ 186743 w 798571"/>
              <a:gd name="connsiteY13" fmla="*/ 663262 h 792050"/>
              <a:gd name="connsiteX14" fmla="*/ 218941 w 798571"/>
              <a:gd name="connsiteY14" fmla="*/ 676141 h 792050"/>
              <a:gd name="connsiteX15" fmla="*/ 334850 w 798571"/>
              <a:gd name="connsiteY15" fmla="*/ 689019 h 792050"/>
              <a:gd name="connsiteX16" fmla="*/ 360608 w 798571"/>
              <a:gd name="connsiteY16" fmla="*/ 701898 h 792050"/>
              <a:gd name="connsiteX17" fmla="*/ 379927 w 798571"/>
              <a:gd name="connsiteY17" fmla="*/ 708338 h 792050"/>
              <a:gd name="connsiteX18" fmla="*/ 399245 w 798571"/>
              <a:gd name="connsiteY18" fmla="*/ 734096 h 792050"/>
              <a:gd name="connsiteX19" fmla="*/ 425003 w 798571"/>
              <a:gd name="connsiteY19" fmla="*/ 766293 h 792050"/>
              <a:gd name="connsiteX20" fmla="*/ 431442 w 798571"/>
              <a:gd name="connsiteY20" fmla="*/ 792050 h 792050"/>
              <a:gd name="connsiteX21" fmla="*/ 508715 w 798571"/>
              <a:gd name="connsiteY21" fmla="*/ 785611 h 792050"/>
              <a:gd name="connsiteX22" fmla="*/ 540912 w 798571"/>
              <a:gd name="connsiteY22" fmla="*/ 779172 h 792050"/>
              <a:gd name="connsiteX23" fmla="*/ 573110 w 798571"/>
              <a:gd name="connsiteY23" fmla="*/ 753414 h 792050"/>
              <a:gd name="connsiteX24" fmla="*/ 579549 w 798571"/>
              <a:gd name="connsiteY24" fmla="*/ 727656 h 792050"/>
              <a:gd name="connsiteX25" fmla="*/ 592428 w 798571"/>
              <a:gd name="connsiteY25" fmla="*/ 689019 h 792050"/>
              <a:gd name="connsiteX26" fmla="*/ 611746 w 798571"/>
              <a:gd name="connsiteY26" fmla="*/ 611746 h 792050"/>
              <a:gd name="connsiteX27" fmla="*/ 618186 w 798571"/>
              <a:gd name="connsiteY27" fmla="*/ 592428 h 792050"/>
              <a:gd name="connsiteX28" fmla="*/ 637504 w 798571"/>
              <a:gd name="connsiteY28" fmla="*/ 573110 h 792050"/>
              <a:gd name="connsiteX29" fmla="*/ 650383 w 798571"/>
              <a:gd name="connsiteY29" fmla="*/ 534473 h 792050"/>
              <a:gd name="connsiteX30" fmla="*/ 682580 w 798571"/>
              <a:gd name="connsiteY30" fmla="*/ 495836 h 792050"/>
              <a:gd name="connsiteX31" fmla="*/ 701898 w 798571"/>
              <a:gd name="connsiteY31" fmla="*/ 476518 h 792050"/>
              <a:gd name="connsiteX32" fmla="*/ 734096 w 798571"/>
              <a:gd name="connsiteY32" fmla="*/ 437881 h 792050"/>
              <a:gd name="connsiteX33" fmla="*/ 746974 w 798571"/>
              <a:gd name="connsiteY33" fmla="*/ 412124 h 792050"/>
              <a:gd name="connsiteX34" fmla="*/ 766293 w 798571"/>
              <a:gd name="connsiteY34" fmla="*/ 405684 h 792050"/>
              <a:gd name="connsiteX35" fmla="*/ 772732 w 798571"/>
              <a:gd name="connsiteY35" fmla="*/ 386366 h 792050"/>
              <a:gd name="connsiteX36" fmla="*/ 785611 w 798571"/>
              <a:gd name="connsiteY36" fmla="*/ 367048 h 792050"/>
              <a:gd name="connsiteX37" fmla="*/ 792050 w 798571"/>
              <a:gd name="connsiteY37" fmla="*/ 309093 h 792050"/>
              <a:gd name="connsiteX38" fmla="*/ 753414 w 798571"/>
              <a:gd name="connsiteY38" fmla="*/ 283335 h 792050"/>
              <a:gd name="connsiteX39" fmla="*/ 740535 w 798571"/>
              <a:gd name="connsiteY39" fmla="*/ 264017 h 792050"/>
              <a:gd name="connsiteX40" fmla="*/ 682580 w 798571"/>
              <a:gd name="connsiteY40" fmla="*/ 257577 h 792050"/>
              <a:gd name="connsiteX41" fmla="*/ 663262 w 798571"/>
              <a:gd name="connsiteY41" fmla="*/ 251138 h 792050"/>
              <a:gd name="connsiteX42" fmla="*/ 631065 w 798571"/>
              <a:gd name="connsiteY42" fmla="*/ 218941 h 792050"/>
              <a:gd name="connsiteX43" fmla="*/ 618186 w 798571"/>
              <a:gd name="connsiteY43" fmla="*/ 199622 h 792050"/>
              <a:gd name="connsiteX44" fmla="*/ 573110 w 798571"/>
              <a:gd name="connsiteY44" fmla="*/ 148107 h 792050"/>
              <a:gd name="connsiteX45" fmla="*/ 553791 w 798571"/>
              <a:gd name="connsiteY45" fmla="*/ 141667 h 792050"/>
              <a:gd name="connsiteX46" fmla="*/ 534473 w 798571"/>
              <a:gd name="connsiteY46" fmla="*/ 128788 h 792050"/>
              <a:gd name="connsiteX47" fmla="*/ 495836 w 798571"/>
              <a:gd name="connsiteY47" fmla="*/ 115910 h 792050"/>
              <a:gd name="connsiteX48" fmla="*/ 476518 w 798571"/>
              <a:gd name="connsiteY48" fmla="*/ 96591 h 792050"/>
              <a:gd name="connsiteX49" fmla="*/ 444321 w 798571"/>
              <a:gd name="connsiteY49" fmla="*/ 90152 h 792050"/>
              <a:gd name="connsiteX50" fmla="*/ 425003 w 798571"/>
              <a:gd name="connsiteY50" fmla="*/ 83712 h 792050"/>
              <a:gd name="connsiteX51" fmla="*/ 405684 w 798571"/>
              <a:gd name="connsiteY51" fmla="*/ 70834 h 792050"/>
              <a:gd name="connsiteX52" fmla="*/ 341290 w 798571"/>
              <a:gd name="connsiteY52" fmla="*/ 57955 h 792050"/>
              <a:gd name="connsiteX53" fmla="*/ 321972 w 798571"/>
              <a:gd name="connsiteY53" fmla="*/ 38636 h 792050"/>
              <a:gd name="connsiteX54" fmla="*/ 289774 w 798571"/>
              <a:gd name="connsiteY54" fmla="*/ 32197 h 792050"/>
              <a:gd name="connsiteX55" fmla="*/ 206062 w 798571"/>
              <a:gd name="connsiteY55" fmla="*/ 25757 h 792050"/>
              <a:gd name="connsiteX56" fmla="*/ 38636 w 798571"/>
              <a:gd name="connsiteY56" fmla="*/ 6439 h 792050"/>
              <a:gd name="connsiteX57" fmla="*/ 0 w 798571"/>
              <a:gd name="connsiteY57" fmla="*/ 0 h 79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98571" h="792050">
                <a:moveTo>
                  <a:pt x="0" y="0"/>
                </a:moveTo>
                <a:lnTo>
                  <a:pt x="0" y="0"/>
                </a:lnTo>
                <a:cubicBezTo>
                  <a:pt x="4293" y="19318"/>
                  <a:pt x="10521" y="38306"/>
                  <a:pt x="12879" y="57955"/>
                </a:cubicBezTo>
                <a:cubicBezTo>
                  <a:pt x="16979" y="92121"/>
                  <a:pt x="16056" y="126730"/>
                  <a:pt x="19318" y="160986"/>
                </a:cubicBezTo>
                <a:cubicBezTo>
                  <a:pt x="20356" y="171882"/>
                  <a:pt x="20328" y="183680"/>
                  <a:pt x="25758" y="193183"/>
                </a:cubicBezTo>
                <a:cubicBezTo>
                  <a:pt x="29598" y="199902"/>
                  <a:pt x="38637" y="201769"/>
                  <a:pt x="45076" y="206062"/>
                </a:cubicBezTo>
                <a:cubicBezTo>
                  <a:pt x="88358" y="292622"/>
                  <a:pt x="25906" y="159625"/>
                  <a:pt x="70834" y="399245"/>
                </a:cubicBezTo>
                <a:cubicBezTo>
                  <a:pt x="73686" y="414458"/>
                  <a:pt x="91696" y="423197"/>
                  <a:pt x="96591" y="437881"/>
                </a:cubicBezTo>
                <a:lnTo>
                  <a:pt x="103031" y="457200"/>
                </a:lnTo>
                <a:cubicBezTo>
                  <a:pt x="105177" y="513008"/>
                  <a:pt x="101285" y="569378"/>
                  <a:pt x="109470" y="624625"/>
                </a:cubicBezTo>
                <a:cubicBezTo>
                  <a:pt x="110465" y="631340"/>
                  <a:pt x="123488" y="626825"/>
                  <a:pt x="128789" y="631065"/>
                </a:cubicBezTo>
                <a:cubicBezTo>
                  <a:pt x="134832" y="635900"/>
                  <a:pt x="135228" y="646090"/>
                  <a:pt x="141667" y="650383"/>
                </a:cubicBezTo>
                <a:cubicBezTo>
                  <a:pt x="149031" y="655292"/>
                  <a:pt x="158915" y="654391"/>
                  <a:pt x="167425" y="656822"/>
                </a:cubicBezTo>
                <a:cubicBezTo>
                  <a:pt x="173952" y="658687"/>
                  <a:pt x="180387" y="660879"/>
                  <a:pt x="186743" y="663262"/>
                </a:cubicBezTo>
                <a:cubicBezTo>
                  <a:pt x="197566" y="667321"/>
                  <a:pt x="207975" y="672486"/>
                  <a:pt x="218941" y="676141"/>
                </a:cubicBezTo>
                <a:cubicBezTo>
                  <a:pt x="256430" y="688637"/>
                  <a:pt x="295432" y="686204"/>
                  <a:pt x="334850" y="689019"/>
                </a:cubicBezTo>
                <a:cubicBezTo>
                  <a:pt x="343436" y="693312"/>
                  <a:pt x="351785" y="698117"/>
                  <a:pt x="360608" y="701898"/>
                </a:cubicBezTo>
                <a:cubicBezTo>
                  <a:pt x="366847" y="704572"/>
                  <a:pt x="374712" y="703992"/>
                  <a:pt x="379927" y="708338"/>
                </a:cubicBezTo>
                <a:cubicBezTo>
                  <a:pt x="388172" y="715209"/>
                  <a:pt x="392806" y="725510"/>
                  <a:pt x="399245" y="734096"/>
                </a:cubicBezTo>
                <a:cubicBezTo>
                  <a:pt x="420294" y="797246"/>
                  <a:pt x="386168" y="708042"/>
                  <a:pt x="425003" y="766293"/>
                </a:cubicBezTo>
                <a:cubicBezTo>
                  <a:pt x="429912" y="773656"/>
                  <a:pt x="429296" y="783464"/>
                  <a:pt x="431442" y="792050"/>
                </a:cubicBezTo>
                <a:cubicBezTo>
                  <a:pt x="457200" y="789904"/>
                  <a:pt x="483045" y="788631"/>
                  <a:pt x="508715" y="785611"/>
                </a:cubicBezTo>
                <a:cubicBezTo>
                  <a:pt x="519585" y="784332"/>
                  <a:pt x="531409" y="784602"/>
                  <a:pt x="540912" y="779172"/>
                </a:cubicBezTo>
                <a:cubicBezTo>
                  <a:pt x="622460" y="732573"/>
                  <a:pt x="489525" y="781273"/>
                  <a:pt x="573110" y="753414"/>
                </a:cubicBezTo>
                <a:cubicBezTo>
                  <a:pt x="575256" y="744828"/>
                  <a:pt x="577006" y="736133"/>
                  <a:pt x="579549" y="727656"/>
                </a:cubicBezTo>
                <a:cubicBezTo>
                  <a:pt x="583450" y="714653"/>
                  <a:pt x="588795" y="702099"/>
                  <a:pt x="592428" y="689019"/>
                </a:cubicBezTo>
                <a:cubicBezTo>
                  <a:pt x="599534" y="663437"/>
                  <a:pt x="603349" y="636934"/>
                  <a:pt x="611746" y="611746"/>
                </a:cubicBezTo>
                <a:cubicBezTo>
                  <a:pt x="613893" y="605307"/>
                  <a:pt x="614421" y="598076"/>
                  <a:pt x="618186" y="592428"/>
                </a:cubicBezTo>
                <a:cubicBezTo>
                  <a:pt x="623238" y="584851"/>
                  <a:pt x="631065" y="579549"/>
                  <a:pt x="637504" y="573110"/>
                </a:cubicBezTo>
                <a:cubicBezTo>
                  <a:pt x="641797" y="560231"/>
                  <a:pt x="640784" y="544072"/>
                  <a:pt x="650383" y="534473"/>
                </a:cubicBezTo>
                <a:cubicBezTo>
                  <a:pt x="706819" y="478037"/>
                  <a:pt x="637755" y="549627"/>
                  <a:pt x="682580" y="495836"/>
                </a:cubicBezTo>
                <a:cubicBezTo>
                  <a:pt x="688410" y="488840"/>
                  <a:pt x="696068" y="483514"/>
                  <a:pt x="701898" y="476518"/>
                </a:cubicBezTo>
                <a:cubicBezTo>
                  <a:pt x="746724" y="422727"/>
                  <a:pt x="677655" y="494322"/>
                  <a:pt x="734096" y="437881"/>
                </a:cubicBezTo>
                <a:cubicBezTo>
                  <a:pt x="738389" y="429295"/>
                  <a:pt x="740186" y="418912"/>
                  <a:pt x="746974" y="412124"/>
                </a:cubicBezTo>
                <a:cubicBezTo>
                  <a:pt x="751774" y="407324"/>
                  <a:pt x="761493" y="410484"/>
                  <a:pt x="766293" y="405684"/>
                </a:cubicBezTo>
                <a:cubicBezTo>
                  <a:pt x="771093" y="400884"/>
                  <a:pt x="769696" y="392437"/>
                  <a:pt x="772732" y="386366"/>
                </a:cubicBezTo>
                <a:cubicBezTo>
                  <a:pt x="776193" y="379444"/>
                  <a:pt x="781318" y="373487"/>
                  <a:pt x="785611" y="367048"/>
                </a:cubicBezTo>
                <a:cubicBezTo>
                  <a:pt x="789905" y="354167"/>
                  <a:pt x="808149" y="325192"/>
                  <a:pt x="792050" y="309093"/>
                </a:cubicBezTo>
                <a:cubicBezTo>
                  <a:pt x="781105" y="298148"/>
                  <a:pt x="753414" y="283335"/>
                  <a:pt x="753414" y="283335"/>
                </a:cubicBezTo>
                <a:cubicBezTo>
                  <a:pt x="749121" y="276896"/>
                  <a:pt x="747808" y="266662"/>
                  <a:pt x="740535" y="264017"/>
                </a:cubicBezTo>
                <a:cubicBezTo>
                  <a:pt x="722268" y="257374"/>
                  <a:pt x="701753" y="260773"/>
                  <a:pt x="682580" y="257577"/>
                </a:cubicBezTo>
                <a:cubicBezTo>
                  <a:pt x="675885" y="256461"/>
                  <a:pt x="669701" y="253284"/>
                  <a:pt x="663262" y="251138"/>
                </a:cubicBezTo>
                <a:cubicBezTo>
                  <a:pt x="628917" y="199619"/>
                  <a:pt x="673995" y="261871"/>
                  <a:pt x="631065" y="218941"/>
                </a:cubicBezTo>
                <a:cubicBezTo>
                  <a:pt x="625592" y="213468"/>
                  <a:pt x="622685" y="205920"/>
                  <a:pt x="618186" y="199622"/>
                </a:cubicBezTo>
                <a:cubicBezTo>
                  <a:pt x="606453" y="183196"/>
                  <a:pt x="589631" y="159908"/>
                  <a:pt x="573110" y="148107"/>
                </a:cubicBezTo>
                <a:cubicBezTo>
                  <a:pt x="567586" y="144161"/>
                  <a:pt x="559862" y="144703"/>
                  <a:pt x="553791" y="141667"/>
                </a:cubicBezTo>
                <a:cubicBezTo>
                  <a:pt x="546869" y="138206"/>
                  <a:pt x="541545" y="131931"/>
                  <a:pt x="534473" y="128788"/>
                </a:cubicBezTo>
                <a:cubicBezTo>
                  <a:pt x="522067" y="123275"/>
                  <a:pt x="495836" y="115910"/>
                  <a:pt x="495836" y="115910"/>
                </a:cubicBezTo>
                <a:cubicBezTo>
                  <a:pt x="489397" y="109470"/>
                  <a:pt x="484663" y="100664"/>
                  <a:pt x="476518" y="96591"/>
                </a:cubicBezTo>
                <a:cubicBezTo>
                  <a:pt x="466729" y="91696"/>
                  <a:pt x="454939" y="92807"/>
                  <a:pt x="444321" y="90152"/>
                </a:cubicBezTo>
                <a:cubicBezTo>
                  <a:pt x="437736" y="88506"/>
                  <a:pt x="431074" y="86747"/>
                  <a:pt x="425003" y="83712"/>
                </a:cubicBezTo>
                <a:cubicBezTo>
                  <a:pt x="418081" y="80251"/>
                  <a:pt x="412798" y="73883"/>
                  <a:pt x="405684" y="70834"/>
                </a:cubicBezTo>
                <a:cubicBezTo>
                  <a:pt x="393452" y="65592"/>
                  <a:pt x="350015" y="59409"/>
                  <a:pt x="341290" y="57955"/>
                </a:cubicBezTo>
                <a:cubicBezTo>
                  <a:pt x="334851" y="51515"/>
                  <a:pt x="330117" y="42709"/>
                  <a:pt x="321972" y="38636"/>
                </a:cubicBezTo>
                <a:cubicBezTo>
                  <a:pt x="312182" y="33741"/>
                  <a:pt x="300652" y="33406"/>
                  <a:pt x="289774" y="32197"/>
                </a:cubicBezTo>
                <a:cubicBezTo>
                  <a:pt x="261959" y="29106"/>
                  <a:pt x="233966" y="27904"/>
                  <a:pt x="206062" y="25757"/>
                </a:cubicBezTo>
                <a:cubicBezTo>
                  <a:pt x="135401" y="11626"/>
                  <a:pt x="160200" y="15444"/>
                  <a:pt x="38636" y="6439"/>
                </a:cubicBezTo>
                <a:cubicBezTo>
                  <a:pt x="25793" y="5488"/>
                  <a:pt x="6439" y="1073"/>
                  <a:pt x="0" y="0"/>
                </a:cubicBezTo>
                <a:close/>
              </a:path>
            </a:pathLst>
          </a:cu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Freeform: Shape 53">
            <a:extLst>
              <a:ext uri="{FF2B5EF4-FFF2-40B4-BE49-F238E27FC236}">
                <a16:creationId xmlns:a16="http://schemas.microsoft.com/office/drawing/2014/main" id="{16202561-8F13-4317-BA7D-47156B231D04}"/>
              </a:ext>
            </a:extLst>
          </p:cNvPr>
          <p:cNvSpPr/>
          <p:nvPr/>
        </p:nvSpPr>
        <p:spPr>
          <a:xfrm>
            <a:off x="8239102" y="4330980"/>
            <a:ext cx="692785" cy="1112520"/>
          </a:xfrm>
          <a:custGeom>
            <a:avLst/>
            <a:gdLst>
              <a:gd name="connsiteX0" fmla="*/ 174362 w 692863"/>
              <a:gd name="connsiteY0" fmla="*/ 397729 h 1112977"/>
              <a:gd name="connsiteX1" fmla="*/ 174362 w 692863"/>
              <a:gd name="connsiteY1" fmla="*/ 397729 h 1112977"/>
              <a:gd name="connsiteX2" fmla="*/ 309590 w 692863"/>
              <a:gd name="connsiteY2" fmla="*/ 391290 h 1112977"/>
              <a:gd name="connsiteX3" fmla="*/ 335348 w 692863"/>
              <a:gd name="connsiteY3" fmla="*/ 346214 h 1112977"/>
              <a:gd name="connsiteX4" fmla="*/ 348227 w 692863"/>
              <a:gd name="connsiteY4" fmla="*/ 320456 h 1112977"/>
              <a:gd name="connsiteX5" fmla="*/ 354666 w 692863"/>
              <a:gd name="connsiteY5" fmla="*/ 281820 h 1112977"/>
              <a:gd name="connsiteX6" fmla="*/ 361106 w 692863"/>
              <a:gd name="connsiteY6" fmla="*/ 256062 h 1112977"/>
              <a:gd name="connsiteX7" fmla="*/ 380424 w 692863"/>
              <a:gd name="connsiteY7" fmla="*/ 159470 h 1112977"/>
              <a:gd name="connsiteX8" fmla="*/ 386864 w 692863"/>
              <a:gd name="connsiteY8" fmla="*/ 127273 h 1112977"/>
              <a:gd name="connsiteX9" fmla="*/ 425500 w 692863"/>
              <a:gd name="connsiteY9" fmla="*/ 101515 h 1112977"/>
              <a:gd name="connsiteX10" fmla="*/ 464137 w 692863"/>
              <a:gd name="connsiteY10" fmla="*/ 43560 h 1112977"/>
              <a:gd name="connsiteX11" fmla="*/ 477016 w 692863"/>
              <a:gd name="connsiteY11" fmla="*/ 24242 h 1112977"/>
              <a:gd name="connsiteX12" fmla="*/ 515652 w 692863"/>
              <a:gd name="connsiteY12" fmla="*/ 4924 h 1112977"/>
              <a:gd name="connsiteX13" fmla="*/ 644441 w 692863"/>
              <a:gd name="connsiteY13" fmla="*/ 30682 h 1112977"/>
              <a:gd name="connsiteX14" fmla="*/ 650880 w 692863"/>
              <a:gd name="connsiteY14" fmla="*/ 56439 h 1112977"/>
              <a:gd name="connsiteX15" fmla="*/ 657320 w 692863"/>
              <a:gd name="connsiteY15" fmla="*/ 159470 h 1112977"/>
              <a:gd name="connsiteX16" fmla="*/ 670199 w 692863"/>
              <a:gd name="connsiteY16" fmla="*/ 236744 h 1112977"/>
              <a:gd name="connsiteX17" fmla="*/ 683078 w 692863"/>
              <a:gd name="connsiteY17" fmla="*/ 384851 h 1112977"/>
              <a:gd name="connsiteX18" fmla="*/ 683078 w 692863"/>
              <a:gd name="connsiteY18" fmla="*/ 745459 h 1112977"/>
              <a:gd name="connsiteX19" fmla="*/ 663759 w 692863"/>
              <a:gd name="connsiteY19" fmla="*/ 829172 h 1112977"/>
              <a:gd name="connsiteX20" fmla="*/ 657320 w 692863"/>
              <a:gd name="connsiteY20" fmla="*/ 880687 h 1112977"/>
              <a:gd name="connsiteX21" fmla="*/ 650880 w 692863"/>
              <a:gd name="connsiteY21" fmla="*/ 906445 h 1112977"/>
              <a:gd name="connsiteX22" fmla="*/ 631562 w 692863"/>
              <a:gd name="connsiteY22" fmla="*/ 919324 h 1112977"/>
              <a:gd name="connsiteX23" fmla="*/ 618683 w 692863"/>
              <a:gd name="connsiteY23" fmla="*/ 938642 h 1112977"/>
              <a:gd name="connsiteX24" fmla="*/ 605804 w 692863"/>
              <a:gd name="connsiteY24" fmla="*/ 970839 h 1112977"/>
              <a:gd name="connsiteX25" fmla="*/ 580047 w 692863"/>
              <a:gd name="connsiteY25" fmla="*/ 983718 h 1112977"/>
              <a:gd name="connsiteX26" fmla="*/ 547849 w 692863"/>
              <a:gd name="connsiteY26" fmla="*/ 1009476 h 1112977"/>
              <a:gd name="connsiteX27" fmla="*/ 522092 w 692863"/>
              <a:gd name="connsiteY27" fmla="*/ 1022355 h 1112977"/>
              <a:gd name="connsiteX28" fmla="*/ 444818 w 692863"/>
              <a:gd name="connsiteY28" fmla="*/ 1035234 h 1112977"/>
              <a:gd name="connsiteX29" fmla="*/ 425500 w 692863"/>
              <a:gd name="connsiteY29" fmla="*/ 1041673 h 1112977"/>
              <a:gd name="connsiteX30" fmla="*/ 386864 w 692863"/>
              <a:gd name="connsiteY30" fmla="*/ 1067431 h 1112977"/>
              <a:gd name="connsiteX31" fmla="*/ 373985 w 692863"/>
              <a:gd name="connsiteY31" fmla="*/ 1086749 h 1112977"/>
              <a:gd name="connsiteX32" fmla="*/ 348227 w 692863"/>
              <a:gd name="connsiteY32" fmla="*/ 1093189 h 1112977"/>
              <a:gd name="connsiteX33" fmla="*/ 322469 w 692863"/>
              <a:gd name="connsiteY33" fmla="*/ 1112507 h 1112977"/>
              <a:gd name="connsiteX34" fmla="*/ 245196 w 692863"/>
              <a:gd name="connsiteY34" fmla="*/ 1086749 h 1112977"/>
              <a:gd name="connsiteX35" fmla="*/ 232317 w 692863"/>
              <a:gd name="connsiteY35" fmla="*/ 1067431 h 1112977"/>
              <a:gd name="connsiteX36" fmla="*/ 206559 w 692863"/>
              <a:gd name="connsiteY36" fmla="*/ 1015915 h 1112977"/>
              <a:gd name="connsiteX37" fmla="*/ 193680 w 692863"/>
              <a:gd name="connsiteY37" fmla="*/ 996597 h 1112977"/>
              <a:gd name="connsiteX38" fmla="*/ 161483 w 692863"/>
              <a:gd name="connsiteY38" fmla="*/ 938642 h 1112977"/>
              <a:gd name="connsiteX39" fmla="*/ 148604 w 692863"/>
              <a:gd name="connsiteY39" fmla="*/ 912884 h 1112977"/>
              <a:gd name="connsiteX40" fmla="*/ 135726 w 692863"/>
              <a:gd name="connsiteY40" fmla="*/ 867808 h 1112977"/>
              <a:gd name="connsiteX41" fmla="*/ 129286 w 692863"/>
              <a:gd name="connsiteY41" fmla="*/ 751898 h 1112977"/>
              <a:gd name="connsiteX42" fmla="*/ 116407 w 692863"/>
              <a:gd name="connsiteY42" fmla="*/ 732580 h 1112977"/>
              <a:gd name="connsiteX43" fmla="*/ 109968 w 692863"/>
              <a:gd name="connsiteY43" fmla="*/ 713262 h 1112977"/>
              <a:gd name="connsiteX44" fmla="*/ 103528 w 692863"/>
              <a:gd name="connsiteY44" fmla="*/ 687504 h 1112977"/>
              <a:gd name="connsiteX45" fmla="*/ 84210 w 692863"/>
              <a:gd name="connsiteY45" fmla="*/ 681065 h 1112977"/>
              <a:gd name="connsiteX46" fmla="*/ 39134 w 692863"/>
              <a:gd name="connsiteY46" fmla="*/ 629549 h 1112977"/>
              <a:gd name="connsiteX47" fmla="*/ 19816 w 692863"/>
              <a:gd name="connsiteY47" fmla="*/ 623110 h 1112977"/>
              <a:gd name="connsiteX48" fmla="*/ 497 w 692863"/>
              <a:gd name="connsiteY48" fmla="*/ 603791 h 1112977"/>
              <a:gd name="connsiteX49" fmla="*/ 6937 w 692863"/>
              <a:gd name="connsiteY49" fmla="*/ 584473 h 1112977"/>
              <a:gd name="connsiteX50" fmla="*/ 52013 w 692863"/>
              <a:gd name="connsiteY50" fmla="*/ 532958 h 1112977"/>
              <a:gd name="connsiteX51" fmla="*/ 64892 w 692863"/>
              <a:gd name="connsiteY51" fmla="*/ 513639 h 1112977"/>
              <a:gd name="connsiteX52" fmla="*/ 97089 w 692863"/>
              <a:gd name="connsiteY52" fmla="*/ 481442 h 1112977"/>
              <a:gd name="connsiteX53" fmla="*/ 97089 w 692863"/>
              <a:gd name="connsiteY53" fmla="*/ 307577 h 1112977"/>
              <a:gd name="connsiteX54" fmla="*/ 135726 w 692863"/>
              <a:gd name="connsiteY54" fmla="*/ 314017 h 1112977"/>
              <a:gd name="connsiteX55" fmla="*/ 161483 w 692863"/>
              <a:gd name="connsiteY55" fmla="*/ 378411 h 1112977"/>
              <a:gd name="connsiteX56" fmla="*/ 174362 w 692863"/>
              <a:gd name="connsiteY56" fmla="*/ 397729 h 111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92863" h="1112977">
                <a:moveTo>
                  <a:pt x="174362" y="397729"/>
                </a:moveTo>
                <a:lnTo>
                  <a:pt x="174362" y="397729"/>
                </a:lnTo>
                <a:cubicBezTo>
                  <a:pt x="219438" y="395583"/>
                  <a:pt x="265077" y="398709"/>
                  <a:pt x="309590" y="391290"/>
                </a:cubicBezTo>
                <a:cubicBezTo>
                  <a:pt x="331389" y="387657"/>
                  <a:pt x="330372" y="359482"/>
                  <a:pt x="335348" y="346214"/>
                </a:cubicBezTo>
                <a:cubicBezTo>
                  <a:pt x="338719" y="337226"/>
                  <a:pt x="343934" y="329042"/>
                  <a:pt x="348227" y="320456"/>
                </a:cubicBezTo>
                <a:cubicBezTo>
                  <a:pt x="350373" y="307577"/>
                  <a:pt x="352105" y="294623"/>
                  <a:pt x="354666" y="281820"/>
                </a:cubicBezTo>
                <a:cubicBezTo>
                  <a:pt x="356402" y="273142"/>
                  <a:pt x="359936" y="264835"/>
                  <a:pt x="361106" y="256062"/>
                </a:cubicBezTo>
                <a:cubicBezTo>
                  <a:pt x="373066" y="166365"/>
                  <a:pt x="355059" y="210201"/>
                  <a:pt x="380424" y="159470"/>
                </a:cubicBezTo>
                <a:cubicBezTo>
                  <a:pt x="382571" y="148738"/>
                  <a:pt x="380144" y="135912"/>
                  <a:pt x="386864" y="127273"/>
                </a:cubicBezTo>
                <a:cubicBezTo>
                  <a:pt x="396367" y="115055"/>
                  <a:pt x="425500" y="101515"/>
                  <a:pt x="425500" y="101515"/>
                </a:cubicBezTo>
                <a:lnTo>
                  <a:pt x="464137" y="43560"/>
                </a:lnTo>
                <a:cubicBezTo>
                  <a:pt x="468430" y="37121"/>
                  <a:pt x="470577" y="28535"/>
                  <a:pt x="477016" y="24242"/>
                </a:cubicBezTo>
                <a:cubicBezTo>
                  <a:pt x="501982" y="7598"/>
                  <a:pt x="488992" y="13810"/>
                  <a:pt x="515652" y="4924"/>
                </a:cubicBezTo>
                <a:cubicBezTo>
                  <a:pt x="576469" y="8303"/>
                  <a:pt x="622662" y="-20136"/>
                  <a:pt x="644441" y="30682"/>
                </a:cubicBezTo>
                <a:cubicBezTo>
                  <a:pt x="647927" y="38816"/>
                  <a:pt x="648734" y="47853"/>
                  <a:pt x="650880" y="56439"/>
                </a:cubicBezTo>
                <a:cubicBezTo>
                  <a:pt x="653027" y="90783"/>
                  <a:pt x="653654" y="125255"/>
                  <a:pt x="657320" y="159470"/>
                </a:cubicBezTo>
                <a:cubicBezTo>
                  <a:pt x="660102" y="185435"/>
                  <a:pt x="667684" y="210752"/>
                  <a:pt x="670199" y="236744"/>
                </a:cubicBezTo>
                <a:cubicBezTo>
                  <a:pt x="686551" y="405721"/>
                  <a:pt x="664685" y="311284"/>
                  <a:pt x="683078" y="384851"/>
                </a:cubicBezTo>
                <a:cubicBezTo>
                  <a:pt x="698599" y="540071"/>
                  <a:pt x="693394" y="461765"/>
                  <a:pt x="683078" y="745459"/>
                </a:cubicBezTo>
                <a:cubicBezTo>
                  <a:pt x="681019" y="802072"/>
                  <a:pt x="682643" y="791404"/>
                  <a:pt x="663759" y="829172"/>
                </a:cubicBezTo>
                <a:cubicBezTo>
                  <a:pt x="661613" y="846344"/>
                  <a:pt x="660165" y="863617"/>
                  <a:pt x="657320" y="880687"/>
                </a:cubicBezTo>
                <a:cubicBezTo>
                  <a:pt x="655865" y="889417"/>
                  <a:pt x="655789" y="899081"/>
                  <a:pt x="650880" y="906445"/>
                </a:cubicBezTo>
                <a:cubicBezTo>
                  <a:pt x="646587" y="912884"/>
                  <a:pt x="638001" y="915031"/>
                  <a:pt x="631562" y="919324"/>
                </a:cubicBezTo>
                <a:cubicBezTo>
                  <a:pt x="627269" y="925763"/>
                  <a:pt x="622144" y="931720"/>
                  <a:pt x="618683" y="938642"/>
                </a:cubicBezTo>
                <a:cubicBezTo>
                  <a:pt x="613514" y="948981"/>
                  <a:pt x="613326" y="962063"/>
                  <a:pt x="605804" y="970839"/>
                </a:cubicBezTo>
                <a:cubicBezTo>
                  <a:pt x="599557" y="978127"/>
                  <a:pt x="588633" y="979425"/>
                  <a:pt x="580047" y="983718"/>
                </a:cubicBezTo>
                <a:cubicBezTo>
                  <a:pt x="569627" y="1014976"/>
                  <a:pt x="581732" y="996769"/>
                  <a:pt x="547849" y="1009476"/>
                </a:cubicBezTo>
                <a:cubicBezTo>
                  <a:pt x="538861" y="1012847"/>
                  <a:pt x="531405" y="1020027"/>
                  <a:pt x="522092" y="1022355"/>
                </a:cubicBezTo>
                <a:cubicBezTo>
                  <a:pt x="496758" y="1028688"/>
                  <a:pt x="469591" y="1026977"/>
                  <a:pt x="444818" y="1035234"/>
                </a:cubicBezTo>
                <a:lnTo>
                  <a:pt x="425500" y="1041673"/>
                </a:lnTo>
                <a:cubicBezTo>
                  <a:pt x="412621" y="1050259"/>
                  <a:pt x="395450" y="1054552"/>
                  <a:pt x="386864" y="1067431"/>
                </a:cubicBezTo>
                <a:cubicBezTo>
                  <a:pt x="382571" y="1073870"/>
                  <a:pt x="380424" y="1082456"/>
                  <a:pt x="373985" y="1086749"/>
                </a:cubicBezTo>
                <a:cubicBezTo>
                  <a:pt x="366621" y="1091658"/>
                  <a:pt x="356813" y="1091042"/>
                  <a:pt x="348227" y="1093189"/>
                </a:cubicBezTo>
                <a:cubicBezTo>
                  <a:pt x="339641" y="1099628"/>
                  <a:pt x="333170" y="1111684"/>
                  <a:pt x="322469" y="1112507"/>
                </a:cubicBezTo>
                <a:cubicBezTo>
                  <a:pt x="283313" y="1115519"/>
                  <a:pt x="270674" y="1103734"/>
                  <a:pt x="245196" y="1086749"/>
                </a:cubicBezTo>
                <a:cubicBezTo>
                  <a:pt x="240903" y="1080310"/>
                  <a:pt x="236023" y="1074225"/>
                  <a:pt x="232317" y="1067431"/>
                </a:cubicBezTo>
                <a:cubicBezTo>
                  <a:pt x="223124" y="1050576"/>
                  <a:pt x="217209" y="1031889"/>
                  <a:pt x="206559" y="1015915"/>
                </a:cubicBezTo>
                <a:lnTo>
                  <a:pt x="193680" y="996597"/>
                </a:lnTo>
                <a:cubicBezTo>
                  <a:pt x="175874" y="943177"/>
                  <a:pt x="205765" y="1027207"/>
                  <a:pt x="161483" y="938642"/>
                </a:cubicBezTo>
                <a:cubicBezTo>
                  <a:pt x="157190" y="930056"/>
                  <a:pt x="152385" y="921707"/>
                  <a:pt x="148604" y="912884"/>
                </a:cubicBezTo>
                <a:cubicBezTo>
                  <a:pt x="143062" y="899951"/>
                  <a:pt x="138993" y="880878"/>
                  <a:pt x="135726" y="867808"/>
                </a:cubicBezTo>
                <a:cubicBezTo>
                  <a:pt x="133579" y="829171"/>
                  <a:pt x="134759" y="790205"/>
                  <a:pt x="129286" y="751898"/>
                </a:cubicBezTo>
                <a:cubicBezTo>
                  <a:pt x="128191" y="744237"/>
                  <a:pt x="119868" y="739502"/>
                  <a:pt x="116407" y="732580"/>
                </a:cubicBezTo>
                <a:cubicBezTo>
                  <a:pt x="113371" y="726509"/>
                  <a:pt x="111833" y="719788"/>
                  <a:pt x="109968" y="713262"/>
                </a:cubicBezTo>
                <a:cubicBezTo>
                  <a:pt x="107537" y="704752"/>
                  <a:pt x="109057" y="694415"/>
                  <a:pt x="103528" y="687504"/>
                </a:cubicBezTo>
                <a:cubicBezTo>
                  <a:pt x="99288" y="682204"/>
                  <a:pt x="90649" y="683211"/>
                  <a:pt x="84210" y="681065"/>
                </a:cubicBezTo>
                <a:cubicBezTo>
                  <a:pt x="64893" y="652089"/>
                  <a:pt x="65964" y="642964"/>
                  <a:pt x="39134" y="629549"/>
                </a:cubicBezTo>
                <a:cubicBezTo>
                  <a:pt x="33063" y="626513"/>
                  <a:pt x="26255" y="625256"/>
                  <a:pt x="19816" y="623110"/>
                </a:cubicBezTo>
                <a:cubicBezTo>
                  <a:pt x="13376" y="616670"/>
                  <a:pt x="3377" y="612431"/>
                  <a:pt x="497" y="603791"/>
                </a:cubicBezTo>
                <a:cubicBezTo>
                  <a:pt x="-1649" y="597352"/>
                  <a:pt x="3641" y="590407"/>
                  <a:pt x="6937" y="584473"/>
                </a:cubicBezTo>
                <a:cubicBezTo>
                  <a:pt x="29034" y="544699"/>
                  <a:pt x="23792" y="551771"/>
                  <a:pt x="52013" y="532958"/>
                </a:cubicBezTo>
                <a:cubicBezTo>
                  <a:pt x="56306" y="526518"/>
                  <a:pt x="59419" y="519112"/>
                  <a:pt x="64892" y="513639"/>
                </a:cubicBezTo>
                <a:cubicBezTo>
                  <a:pt x="107824" y="470706"/>
                  <a:pt x="62742" y="532961"/>
                  <a:pt x="97089" y="481442"/>
                </a:cubicBezTo>
                <a:cubicBezTo>
                  <a:pt x="95420" y="458080"/>
                  <a:pt x="82054" y="333351"/>
                  <a:pt x="97089" y="307577"/>
                </a:cubicBezTo>
                <a:cubicBezTo>
                  <a:pt x="103668" y="296299"/>
                  <a:pt x="122847" y="311870"/>
                  <a:pt x="135726" y="314017"/>
                </a:cubicBezTo>
                <a:cubicBezTo>
                  <a:pt x="140590" y="357792"/>
                  <a:pt x="124537" y="373133"/>
                  <a:pt x="161483" y="378411"/>
                </a:cubicBezTo>
                <a:cubicBezTo>
                  <a:pt x="169983" y="379625"/>
                  <a:pt x="172216" y="394509"/>
                  <a:pt x="174362" y="397729"/>
                </a:cubicBezTo>
                <a:close/>
              </a:path>
            </a:pathLst>
          </a:cu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B05D8158-E340-4867-8761-7A335CEAD71A}"/>
              </a:ext>
            </a:extLst>
          </p:cNvPr>
          <p:cNvSpPr/>
          <p:nvPr/>
        </p:nvSpPr>
        <p:spPr>
          <a:xfrm>
            <a:off x="7456147" y="4908830"/>
            <a:ext cx="1282700" cy="751205"/>
          </a:xfrm>
          <a:custGeom>
            <a:avLst/>
            <a:gdLst>
              <a:gd name="connsiteX0" fmla="*/ 770801 w 1282992"/>
              <a:gd name="connsiteY0" fmla="*/ 6828 h 751463"/>
              <a:gd name="connsiteX1" fmla="*/ 770801 w 1282992"/>
              <a:gd name="connsiteY1" fmla="*/ 6828 h 751463"/>
              <a:gd name="connsiteX2" fmla="*/ 809438 w 1282992"/>
              <a:gd name="connsiteY2" fmla="*/ 58344 h 751463"/>
              <a:gd name="connsiteX3" fmla="*/ 835196 w 1282992"/>
              <a:gd name="connsiteY3" fmla="*/ 64783 h 751463"/>
              <a:gd name="connsiteX4" fmla="*/ 848075 w 1282992"/>
              <a:gd name="connsiteY4" fmla="*/ 84101 h 751463"/>
              <a:gd name="connsiteX5" fmla="*/ 867393 w 1282992"/>
              <a:gd name="connsiteY5" fmla="*/ 103420 h 751463"/>
              <a:gd name="connsiteX6" fmla="*/ 893151 w 1282992"/>
              <a:gd name="connsiteY6" fmla="*/ 187132 h 751463"/>
              <a:gd name="connsiteX7" fmla="*/ 906030 w 1282992"/>
              <a:gd name="connsiteY7" fmla="*/ 238648 h 751463"/>
              <a:gd name="connsiteX8" fmla="*/ 925348 w 1282992"/>
              <a:gd name="connsiteY8" fmla="*/ 251527 h 751463"/>
              <a:gd name="connsiteX9" fmla="*/ 938227 w 1282992"/>
              <a:gd name="connsiteY9" fmla="*/ 406073 h 751463"/>
              <a:gd name="connsiteX10" fmla="*/ 951106 w 1282992"/>
              <a:gd name="connsiteY10" fmla="*/ 425391 h 751463"/>
              <a:gd name="connsiteX11" fmla="*/ 976863 w 1282992"/>
              <a:gd name="connsiteY11" fmla="*/ 438270 h 751463"/>
              <a:gd name="connsiteX12" fmla="*/ 983303 w 1282992"/>
              <a:gd name="connsiteY12" fmla="*/ 457589 h 751463"/>
              <a:gd name="connsiteX13" fmla="*/ 1009061 w 1282992"/>
              <a:gd name="connsiteY13" fmla="*/ 528422 h 751463"/>
              <a:gd name="connsiteX14" fmla="*/ 1028379 w 1282992"/>
              <a:gd name="connsiteY14" fmla="*/ 534862 h 751463"/>
              <a:gd name="connsiteX15" fmla="*/ 1163607 w 1282992"/>
              <a:gd name="connsiteY15" fmla="*/ 528422 h 751463"/>
              <a:gd name="connsiteX16" fmla="*/ 1182925 w 1282992"/>
              <a:gd name="connsiteY16" fmla="*/ 509104 h 751463"/>
              <a:gd name="connsiteX17" fmla="*/ 1202244 w 1282992"/>
              <a:gd name="connsiteY17" fmla="*/ 470468 h 751463"/>
              <a:gd name="connsiteX18" fmla="*/ 1215123 w 1282992"/>
              <a:gd name="connsiteY18" fmla="*/ 451149 h 751463"/>
              <a:gd name="connsiteX19" fmla="*/ 1279517 w 1282992"/>
              <a:gd name="connsiteY19" fmla="*/ 464028 h 751463"/>
              <a:gd name="connsiteX20" fmla="*/ 1266638 w 1282992"/>
              <a:gd name="connsiteY20" fmla="*/ 502665 h 751463"/>
              <a:gd name="connsiteX21" fmla="*/ 1228001 w 1282992"/>
              <a:gd name="connsiteY21" fmla="*/ 509104 h 751463"/>
              <a:gd name="connsiteX22" fmla="*/ 1208683 w 1282992"/>
              <a:gd name="connsiteY22" fmla="*/ 521983 h 751463"/>
              <a:gd name="connsiteX23" fmla="*/ 1157168 w 1282992"/>
              <a:gd name="connsiteY23" fmla="*/ 534862 h 751463"/>
              <a:gd name="connsiteX24" fmla="*/ 1137849 w 1282992"/>
              <a:gd name="connsiteY24" fmla="*/ 547741 h 751463"/>
              <a:gd name="connsiteX25" fmla="*/ 1067016 w 1282992"/>
              <a:gd name="connsiteY25" fmla="*/ 560620 h 751463"/>
              <a:gd name="connsiteX26" fmla="*/ 1060576 w 1282992"/>
              <a:gd name="connsiteY26" fmla="*/ 579938 h 751463"/>
              <a:gd name="connsiteX27" fmla="*/ 1041258 w 1282992"/>
              <a:gd name="connsiteY27" fmla="*/ 586377 h 751463"/>
              <a:gd name="connsiteX28" fmla="*/ 1144289 w 1282992"/>
              <a:gd name="connsiteY28" fmla="*/ 599256 h 751463"/>
              <a:gd name="connsiteX29" fmla="*/ 1131410 w 1282992"/>
              <a:gd name="connsiteY29" fmla="*/ 631453 h 751463"/>
              <a:gd name="connsiteX30" fmla="*/ 944666 w 1282992"/>
              <a:gd name="connsiteY30" fmla="*/ 637893 h 751463"/>
              <a:gd name="connsiteX31" fmla="*/ 925348 w 1282992"/>
              <a:gd name="connsiteY31" fmla="*/ 644332 h 751463"/>
              <a:gd name="connsiteX32" fmla="*/ 880272 w 1282992"/>
              <a:gd name="connsiteY32" fmla="*/ 663651 h 751463"/>
              <a:gd name="connsiteX33" fmla="*/ 860954 w 1282992"/>
              <a:gd name="connsiteY33" fmla="*/ 689408 h 751463"/>
              <a:gd name="connsiteX34" fmla="*/ 886711 w 1282992"/>
              <a:gd name="connsiteY34" fmla="*/ 682969 h 751463"/>
              <a:gd name="connsiteX35" fmla="*/ 951106 w 1282992"/>
              <a:gd name="connsiteY35" fmla="*/ 663651 h 751463"/>
              <a:gd name="connsiteX36" fmla="*/ 970424 w 1282992"/>
              <a:gd name="connsiteY36" fmla="*/ 650772 h 751463"/>
              <a:gd name="connsiteX37" fmla="*/ 1079894 w 1282992"/>
              <a:gd name="connsiteY37" fmla="*/ 657211 h 751463"/>
              <a:gd name="connsiteX38" fmla="*/ 1060576 w 1282992"/>
              <a:gd name="connsiteY38" fmla="*/ 670090 h 751463"/>
              <a:gd name="connsiteX39" fmla="*/ 1034818 w 1282992"/>
              <a:gd name="connsiteY39" fmla="*/ 676530 h 751463"/>
              <a:gd name="connsiteX40" fmla="*/ 970424 w 1282992"/>
              <a:gd name="connsiteY40" fmla="*/ 689408 h 751463"/>
              <a:gd name="connsiteX41" fmla="*/ 931787 w 1282992"/>
              <a:gd name="connsiteY41" fmla="*/ 702287 h 751463"/>
              <a:gd name="connsiteX42" fmla="*/ 873832 w 1282992"/>
              <a:gd name="connsiteY42" fmla="*/ 728045 h 751463"/>
              <a:gd name="connsiteX43" fmla="*/ 667771 w 1282992"/>
              <a:gd name="connsiteY43" fmla="*/ 734484 h 751463"/>
              <a:gd name="connsiteX44" fmla="*/ 352238 w 1282992"/>
              <a:gd name="connsiteY44" fmla="*/ 740924 h 751463"/>
              <a:gd name="connsiteX45" fmla="*/ 339359 w 1282992"/>
              <a:gd name="connsiteY45" fmla="*/ 715166 h 751463"/>
              <a:gd name="connsiteX46" fmla="*/ 313601 w 1282992"/>
              <a:gd name="connsiteY46" fmla="*/ 676530 h 751463"/>
              <a:gd name="connsiteX47" fmla="*/ 268525 w 1282992"/>
              <a:gd name="connsiteY47" fmla="*/ 663651 h 751463"/>
              <a:gd name="connsiteX48" fmla="*/ 242768 w 1282992"/>
              <a:gd name="connsiteY48" fmla="*/ 650772 h 751463"/>
              <a:gd name="connsiteX49" fmla="*/ 229889 w 1282992"/>
              <a:gd name="connsiteY49" fmla="*/ 625014 h 751463"/>
              <a:gd name="connsiteX50" fmla="*/ 178373 w 1282992"/>
              <a:gd name="connsiteY50" fmla="*/ 612135 h 751463"/>
              <a:gd name="connsiteX51" fmla="*/ 171934 w 1282992"/>
              <a:gd name="connsiteY51" fmla="*/ 592817 h 751463"/>
              <a:gd name="connsiteX52" fmla="*/ 152616 w 1282992"/>
              <a:gd name="connsiteY52" fmla="*/ 528422 h 751463"/>
              <a:gd name="connsiteX53" fmla="*/ 133297 w 1282992"/>
              <a:gd name="connsiteY53" fmla="*/ 521983 h 751463"/>
              <a:gd name="connsiteX54" fmla="*/ 88221 w 1282992"/>
              <a:gd name="connsiteY54" fmla="*/ 509104 h 751463"/>
              <a:gd name="connsiteX55" fmla="*/ 75342 w 1282992"/>
              <a:gd name="connsiteY55" fmla="*/ 470468 h 751463"/>
              <a:gd name="connsiteX56" fmla="*/ 36706 w 1282992"/>
              <a:gd name="connsiteY56" fmla="*/ 444710 h 751463"/>
              <a:gd name="connsiteX57" fmla="*/ 23827 w 1282992"/>
              <a:gd name="connsiteY57" fmla="*/ 418952 h 751463"/>
              <a:gd name="connsiteX58" fmla="*/ 4509 w 1282992"/>
              <a:gd name="connsiteY58" fmla="*/ 412513 h 751463"/>
              <a:gd name="connsiteX59" fmla="*/ 43145 w 1282992"/>
              <a:gd name="connsiteY59" fmla="*/ 354558 h 751463"/>
              <a:gd name="connsiteX60" fmla="*/ 184813 w 1282992"/>
              <a:gd name="connsiteY60" fmla="*/ 367437 h 751463"/>
              <a:gd name="connsiteX61" fmla="*/ 210571 w 1282992"/>
              <a:gd name="connsiteY61" fmla="*/ 373876 h 751463"/>
              <a:gd name="connsiteX62" fmla="*/ 223449 w 1282992"/>
              <a:gd name="connsiteY62" fmla="*/ 354558 h 751463"/>
              <a:gd name="connsiteX63" fmla="*/ 262086 w 1282992"/>
              <a:gd name="connsiteY63" fmla="*/ 348118 h 751463"/>
              <a:gd name="connsiteX64" fmla="*/ 339359 w 1282992"/>
              <a:gd name="connsiteY64" fmla="*/ 341679 h 751463"/>
              <a:gd name="connsiteX65" fmla="*/ 442390 w 1282992"/>
              <a:gd name="connsiteY65" fmla="*/ 322361 h 751463"/>
              <a:gd name="connsiteX66" fmla="*/ 448830 w 1282992"/>
              <a:gd name="connsiteY66" fmla="*/ 303042 h 751463"/>
              <a:gd name="connsiteX67" fmla="*/ 487466 w 1282992"/>
              <a:gd name="connsiteY67" fmla="*/ 290163 h 751463"/>
              <a:gd name="connsiteX68" fmla="*/ 506785 w 1282992"/>
              <a:gd name="connsiteY68" fmla="*/ 283724 h 751463"/>
              <a:gd name="connsiteX69" fmla="*/ 532542 w 1282992"/>
              <a:gd name="connsiteY69" fmla="*/ 264406 h 751463"/>
              <a:gd name="connsiteX70" fmla="*/ 558300 w 1282992"/>
              <a:gd name="connsiteY70" fmla="*/ 212890 h 751463"/>
              <a:gd name="connsiteX71" fmla="*/ 571179 w 1282992"/>
              <a:gd name="connsiteY71" fmla="*/ 193572 h 751463"/>
              <a:gd name="connsiteX72" fmla="*/ 577618 w 1282992"/>
              <a:gd name="connsiteY72" fmla="*/ 174253 h 751463"/>
              <a:gd name="connsiteX73" fmla="*/ 590497 w 1282992"/>
              <a:gd name="connsiteY73" fmla="*/ 142056 h 751463"/>
              <a:gd name="connsiteX74" fmla="*/ 596937 w 1282992"/>
              <a:gd name="connsiteY74" fmla="*/ 96980 h 751463"/>
              <a:gd name="connsiteX75" fmla="*/ 648452 w 1282992"/>
              <a:gd name="connsiteY75" fmla="*/ 77662 h 751463"/>
              <a:gd name="connsiteX76" fmla="*/ 654892 w 1282992"/>
              <a:gd name="connsiteY76" fmla="*/ 58344 h 751463"/>
              <a:gd name="connsiteX77" fmla="*/ 661331 w 1282992"/>
              <a:gd name="connsiteY77" fmla="*/ 32586 h 751463"/>
              <a:gd name="connsiteX78" fmla="*/ 674210 w 1282992"/>
              <a:gd name="connsiteY78" fmla="*/ 6828 h 751463"/>
              <a:gd name="connsiteX79" fmla="*/ 745044 w 1282992"/>
              <a:gd name="connsiteY79" fmla="*/ 6828 h 751463"/>
              <a:gd name="connsiteX80" fmla="*/ 764362 w 1282992"/>
              <a:gd name="connsiteY80" fmla="*/ 389 h 751463"/>
              <a:gd name="connsiteX81" fmla="*/ 770801 w 1282992"/>
              <a:gd name="connsiteY81" fmla="*/ 6828 h 75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282992" h="751463">
                <a:moveTo>
                  <a:pt x="770801" y="6828"/>
                </a:moveTo>
                <a:lnTo>
                  <a:pt x="770801" y="6828"/>
                </a:lnTo>
                <a:cubicBezTo>
                  <a:pt x="783680" y="24000"/>
                  <a:pt x="793483" y="43985"/>
                  <a:pt x="809438" y="58344"/>
                </a:cubicBezTo>
                <a:cubicBezTo>
                  <a:pt x="816016" y="64264"/>
                  <a:pt x="827832" y="59874"/>
                  <a:pt x="835196" y="64783"/>
                </a:cubicBezTo>
                <a:cubicBezTo>
                  <a:pt x="841635" y="69076"/>
                  <a:pt x="843121" y="78156"/>
                  <a:pt x="848075" y="84101"/>
                </a:cubicBezTo>
                <a:cubicBezTo>
                  <a:pt x="853905" y="91097"/>
                  <a:pt x="860954" y="96980"/>
                  <a:pt x="867393" y="103420"/>
                </a:cubicBezTo>
                <a:cubicBezTo>
                  <a:pt x="877999" y="135236"/>
                  <a:pt x="884848" y="153918"/>
                  <a:pt x="893151" y="187132"/>
                </a:cubicBezTo>
                <a:cubicBezTo>
                  <a:pt x="893589" y="188885"/>
                  <a:pt x="900675" y="231955"/>
                  <a:pt x="906030" y="238648"/>
                </a:cubicBezTo>
                <a:cubicBezTo>
                  <a:pt x="910865" y="244691"/>
                  <a:pt x="918909" y="247234"/>
                  <a:pt x="925348" y="251527"/>
                </a:cubicBezTo>
                <a:cubicBezTo>
                  <a:pt x="948701" y="321591"/>
                  <a:pt x="913881" y="211313"/>
                  <a:pt x="938227" y="406073"/>
                </a:cubicBezTo>
                <a:cubicBezTo>
                  <a:pt x="939187" y="413752"/>
                  <a:pt x="945161" y="420436"/>
                  <a:pt x="951106" y="425391"/>
                </a:cubicBezTo>
                <a:cubicBezTo>
                  <a:pt x="958480" y="431536"/>
                  <a:pt x="968277" y="433977"/>
                  <a:pt x="976863" y="438270"/>
                </a:cubicBezTo>
                <a:cubicBezTo>
                  <a:pt x="979010" y="444710"/>
                  <a:pt x="982089" y="450910"/>
                  <a:pt x="983303" y="457589"/>
                </a:cubicBezTo>
                <a:cubicBezTo>
                  <a:pt x="990652" y="498009"/>
                  <a:pt x="977620" y="507462"/>
                  <a:pt x="1009061" y="528422"/>
                </a:cubicBezTo>
                <a:cubicBezTo>
                  <a:pt x="1014709" y="532187"/>
                  <a:pt x="1021940" y="532715"/>
                  <a:pt x="1028379" y="534862"/>
                </a:cubicBezTo>
                <a:cubicBezTo>
                  <a:pt x="1073455" y="532715"/>
                  <a:pt x="1119094" y="535841"/>
                  <a:pt x="1163607" y="528422"/>
                </a:cubicBezTo>
                <a:cubicBezTo>
                  <a:pt x="1172590" y="526925"/>
                  <a:pt x="1177095" y="516100"/>
                  <a:pt x="1182925" y="509104"/>
                </a:cubicBezTo>
                <a:cubicBezTo>
                  <a:pt x="1205992" y="481424"/>
                  <a:pt x="1187723" y="499509"/>
                  <a:pt x="1202244" y="470468"/>
                </a:cubicBezTo>
                <a:cubicBezTo>
                  <a:pt x="1205705" y="463546"/>
                  <a:pt x="1210830" y="457589"/>
                  <a:pt x="1215123" y="451149"/>
                </a:cubicBezTo>
                <a:cubicBezTo>
                  <a:pt x="1236588" y="455442"/>
                  <a:pt x="1264039" y="448549"/>
                  <a:pt x="1279517" y="464028"/>
                </a:cubicBezTo>
                <a:cubicBezTo>
                  <a:pt x="1289116" y="473628"/>
                  <a:pt x="1276855" y="493725"/>
                  <a:pt x="1266638" y="502665"/>
                </a:cubicBezTo>
                <a:cubicBezTo>
                  <a:pt x="1256812" y="511263"/>
                  <a:pt x="1240880" y="506958"/>
                  <a:pt x="1228001" y="509104"/>
                </a:cubicBezTo>
                <a:cubicBezTo>
                  <a:pt x="1221562" y="513397"/>
                  <a:pt x="1215956" y="519338"/>
                  <a:pt x="1208683" y="521983"/>
                </a:cubicBezTo>
                <a:cubicBezTo>
                  <a:pt x="1192049" y="528032"/>
                  <a:pt x="1157168" y="534862"/>
                  <a:pt x="1157168" y="534862"/>
                </a:cubicBezTo>
                <a:cubicBezTo>
                  <a:pt x="1150728" y="539155"/>
                  <a:pt x="1144963" y="544692"/>
                  <a:pt x="1137849" y="547741"/>
                </a:cubicBezTo>
                <a:cubicBezTo>
                  <a:pt x="1122670" y="554246"/>
                  <a:pt x="1077457" y="559128"/>
                  <a:pt x="1067016" y="560620"/>
                </a:cubicBezTo>
                <a:cubicBezTo>
                  <a:pt x="1064869" y="567059"/>
                  <a:pt x="1065376" y="575138"/>
                  <a:pt x="1060576" y="579938"/>
                </a:cubicBezTo>
                <a:cubicBezTo>
                  <a:pt x="1055776" y="584737"/>
                  <a:pt x="1034644" y="584851"/>
                  <a:pt x="1041258" y="586377"/>
                </a:cubicBezTo>
                <a:cubicBezTo>
                  <a:pt x="1074983" y="594159"/>
                  <a:pt x="1109945" y="594963"/>
                  <a:pt x="1144289" y="599256"/>
                </a:cubicBezTo>
                <a:cubicBezTo>
                  <a:pt x="1149121" y="613752"/>
                  <a:pt x="1160999" y="628679"/>
                  <a:pt x="1131410" y="631453"/>
                </a:cubicBezTo>
                <a:cubicBezTo>
                  <a:pt x="1069397" y="637267"/>
                  <a:pt x="1006914" y="635746"/>
                  <a:pt x="944666" y="637893"/>
                </a:cubicBezTo>
                <a:cubicBezTo>
                  <a:pt x="938227" y="640039"/>
                  <a:pt x="931874" y="642467"/>
                  <a:pt x="925348" y="644332"/>
                </a:cubicBezTo>
                <a:cubicBezTo>
                  <a:pt x="904658" y="650244"/>
                  <a:pt x="895957" y="647966"/>
                  <a:pt x="880272" y="663651"/>
                </a:cubicBezTo>
                <a:cubicBezTo>
                  <a:pt x="872683" y="671240"/>
                  <a:pt x="857560" y="679227"/>
                  <a:pt x="860954" y="689408"/>
                </a:cubicBezTo>
                <a:cubicBezTo>
                  <a:pt x="863752" y="697804"/>
                  <a:pt x="878234" y="685512"/>
                  <a:pt x="886711" y="682969"/>
                </a:cubicBezTo>
                <a:cubicBezTo>
                  <a:pt x="965092" y="659455"/>
                  <a:pt x="891741" y="678491"/>
                  <a:pt x="951106" y="663651"/>
                </a:cubicBezTo>
                <a:cubicBezTo>
                  <a:pt x="957545" y="659358"/>
                  <a:pt x="963502" y="654233"/>
                  <a:pt x="970424" y="650772"/>
                </a:cubicBezTo>
                <a:cubicBezTo>
                  <a:pt x="1006066" y="632950"/>
                  <a:pt x="1038805" y="651341"/>
                  <a:pt x="1079894" y="657211"/>
                </a:cubicBezTo>
                <a:cubicBezTo>
                  <a:pt x="1073455" y="661504"/>
                  <a:pt x="1067689" y="667041"/>
                  <a:pt x="1060576" y="670090"/>
                </a:cubicBezTo>
                <a:cubicBezTo>
                  <a:pt x="1052441" y="673576"/>
                  <a:pt x="1043472" y="674676"/>
                  <a:pt x="1034818" y="676530"/>
                </a:cubicBezTo>
                <a:cubicBezTo>
                  <a:pt x="1013414" y="681116"/>
                  <a:pt x="991660" y="684099"/>
                  <a:pt x="970424" y="689408"/>
                </a:cubicBezTo>
                <a:cubicBezTo>
                  <a:pt x="957254" y="692700"/>
                  <a:pt x="931787" y="702287"/>
                  <a:pt x="931787" y="702287"/>
                </a:cubicBezTo>
                <a:cubicBezTo>
                  <a:pt x="920457" y="736281"/>
                  <a:pt x="930603" y="725207"/>
                  <a:pt x="873832" y="728045"/>
                </a:cubicBezTo>
                <a:cubicBezTo>
                  <a:pt x="805197" y="731477"/>
                  <a:pt x="736458" y="732338"/>
                  <a:pt x="667771" y="734484"/>
                </a:cubicBezTo>
                <a:cubicBezTo>
                  <a:pt x="546841" y="748711"/>
                  <a:pt x="488804" y="761007"/>
                  <a:pt x="352238" y="740924"/>
                </a:cubicBezTo>
                <a:cubicBezTo>
                  <a:pt x="342741" y="739527"/>
                  <a:pt x="344298" y="723397"/>
                  <a:pt x="339359" y="715166"/>
                </a:cubicBezTo>
                <a:cubicBezTo>
                  <a:pt x="331395" y="701893"/>
                  <a:pt x="328285" y="681425"/>
                  <a:pt x="313601" y="676530"/>
                </a:cubicBezTo>
                <a:cubicBezTo>
                  <a:pt x="285887" y="667291"/>
                  <a:pt x="300868" y="671736"/>
                  <a:pt x="268525" y="663651"/>
                </a:cubicBezTo>
                <a:cubicBezTo>
                  <a:pt x="259939" y="659358"/>
                  <a:pt x="249556" y="657560"/>
                  <a:pt x="242768" y="650772"/>
                </a:cubicBezTo>
                <a:cubicBezTo>
                  <a:pt x="235980" y="643984"/>
                  <a:pt x="238120" y="629953"/>
                  <a:pt x="229889" y="625014"/>
                </a:cubicBezTo>
                <a:cubicBezTo>
                  <a:pt x="214711" y="615907"/>
                  <a:pt x="178373" y="612135"/>
                  <a:pt x="178373" y="612135"/>
                </a:cubicBezTo>
                <a:cubicBezTo>
                  <a:pt x="176227" y="605696"/>
                  <a:pt x="173265" y="599473"/>
                  <a:pt x="171934" y="592817"/>
                </a:cubicBezTo>
                <a:cubicBezTo>
                  <a:pt x="167775" y="572022"/>
                  <a:pt x="172191" y="544083"/>
                  <a:pt x="152616" y="528422"/>
                </a:cubicBezTo>
                <a:cubicBezTo>
                  <a:pt x="147316" y="524182"/>
                  <a:pt x="139799" y="523933"/>
                  <a:pt x="133297" y="521983"/>
                </a:cubicBezTo>
                <a:cubicBezTo>
                  <a:pt x="118329" y="517493"/>
                  <a:pt x="103246" y="513397"/>
                  <a:pt x="88221" y="509104"/>
                </a:cubicBezTo>
                <a:cubicBezTo>
                  <a:pt x="83928" y="496225"/>
                  <a:pt x="86637" y="477998"/>
                  <a:pt x="75342" y="470468"/>
                </a:cubicBezTo>
                <a:lnTo>
                  <a:pt x="36706" y="444710"/>
                </a:lnTo>
                <a:cubicBezTo>
                  <a:pt x="32413" y="436124"/>
                  <a:pt x="30615" y="425740"/>
                  <a:pt x="23827" y="418952"/>
                </a:cubicBezTo>
                <a:cubicBezTo>
                  <a:pt x="19027" y="414152"/>
                  <a:pt x="5981" y="419139"/>
                  <a:pt x="4509" y="412513"/>
                </a:cubicBezTo>
                <a:cubicBezTo>
                  <a:pt x="-8431" y="354284"/>
                  <a:pt x="7093" y="361768"/>
                  <a:pt x="43145" y="354558"/>
                </a:cubicBezTo>
                <a:cubicBezTo>
                  <a:pt x="90368" y="358851"/>
                  <a:pt x="137708" y="362002"/>
                  <a:pt x="184813" y="367437"/>
                </a:cubicBezTo>
                <a:cubicBezTo>
                  <a:pt x="193605" y="368451"/>
                  <a:pt x="202175" y="376675"/>
                  <a:pt x="210571" y="373876"/>
                </a:cubicBezTo>
                <a:cubicBezTo>
                  <a:pt x="217913" y="371429"/>
                  <a:pt x="216527" y="358019"/>
                  <a:pt x="223449" y="354558"/>
                </a:cubicBezTo>
                <a:cubicBezTo>
                  <a:pt x="235127" y="348719"/>
                  <a:pt x="249109" y="349560"/>
                  <a:pt x="262086" y="348118"/>
                </a:cubicBezTo>
                <a:cubicBezTo>
                  <a:pt x="287775" y="345264"/>
                  <a:pt x="313601" y="343825"/>
                  <a:pt x="339359" y="341679"/>
                </a:cubicBezTo>
                <a:cubicBezTo>
                  <a:pt x="395823" y="304037"/>
                  <a:pt x="300847" y="362802"/>
                  <a:pt x="442390" y="322361"/>
                </a:cubicBezTo>
                <a:cubicBezTo>
                  <a:pt x="448917" y="320496"/>
                  <a:pt x="443306" y="306988"/>
                  <a:pt x="448830" y="303042"/>
                </a:cubicBezTo>
                <a:cubicBezTo>
                  <a:pt x="459877" y="295151"/>
                  <a:pt x="474587" y="294456"/>
                  <a:pt x="487466" y="290163"/>
                </a:cubicBezTo>
                <a:lnTo>
                  <a:pt x="506785" y="283724"/>
                </a:lnTo>
                <a:cubicBezTo>
                  <a:pt x="515371" y="277285"/>
                  <a:pt x="526230" y="273086"/>
                  <a:pt x="532542" y="264406"/>
                </a:cubicBezTo>
                <a:cubicBezTo>
                  <a:pt x="543834" y="248879"/>
                  <a:pt x="547650" y="228864"/>
                  <a:pt x="558300" y="212890"/>
                </a:cubicBezTo>
                <a:lnTo>
                  <a:pt x="571179" y="193572"/>
                </a:lnTo>
                <a:cubicBezTo>
                  <a:pt x="573325" y="187132"/>
                  <a:pt x="575235" y="180609"/>
                  <a:pt x="577618" y="174253"/>
                </a:cubicBezTo>
                <a:cubicBezTo>
                  <a:pt x="581677" y="163430"/>
                  <a:pt x="587693" y="153270"/>
                  <a:pt x="590497" y="142056"/>
                </a:cubicBezTo>
                <a:cubicBezTo>
                  <a:pt x="594178" y="127331"/>
                  <a:pt x="590773" y="110850"/>
                  <a:pt x="596937" y="96980"/>
                </a:cubicBezTo>
                <a:cubicBezTo>
                  <a:pt x="603408" y="82420"/>
                  <a:pt x="639713" y="79410"/>
                  <a:pt x="648452" y="77662"/>
                </a:cubicBezTo>
                <a:cubicBezTo>
                  <a:pt x="650599" y="71223"/>
                  <a:pt x="653027" y="64871"/>
                  <a:pt x="654892" y="58344"/>
                </a:cubicBezTo>
                <a:cubicBezTo>
                  <a:pt x="657323" y="49834"/>
                  <a:pt x="658224" y="40873"/>
                  <a:pt x="661331" y="32586"/>
                </a:cubicBezTo>
                <a:cubicBezTo>
                  <a:pt x="664702" y="23598"/>
                  <a:pt x="669917" y="15414"/>
                  <a:pt x="674210" y="6828"/>
                </a:cubicBezTo>
                <a:cubicBezTo>
                  <a:pt x="707426" y="17901"/>
                  <a:pt x="693216" y="16251"/>
                  <a:pt x="745044" y="6828"/>
                </a:cubicBezTo>
                <a:cubicBezTo>
                  <a:pt x="751722" y="5614"/>
                  <a:pt x="757923" y="-1758"/>
                  <a:pt x="764362" y="389"/>
                </a:cubicBezTo>
                <a:cubicBezTo>
                  <a:pt x="768435" y="1747"/>
                  <a:pt x="769728" y="5755"/>
                  <a:pt x="770801" y="6828"/>
                </a:cubicBez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989E2709-3A0B-4BFA-A4DF-E280E205117B}"/>
              </a:ext>
            </a:extLst>
          </p:cNvPr>
          <p:cNvSpPr/>
          <p:nvPr/>
        </p:nvSpPr>
        <p:spPr>
          <a:xfrm>
            <a:off x="7284062" y="4574185"/>
            <a:ext cx="821690" cy="721995"/>
          </a:xfrm>
          <a:custGeom>
            <a:avLst/>
            <a:gdLst>
              <a:gd name="connsiteX0" fmla="*/ 9283 w 821725"/>
              <a:gd name="connsiteY0" fmla="*/ 0 h 722401"/>
              <a:gd name="connsiteX1" fmla="*/ 9283 w 821725"/>
              <a:gd name="connsiteY1" fmla="*/ 0 h 722401"/>
              <a:gd name="connsiteX2" fmla="*/ 41480 w 821725"/>
              <a:gd name="connsiteY2" fmla="*/ 45076 h 722401"/>
              <a:gd name="connsiteX3" fmla="*/ 47920 w 821725"/>
              <a:gd name="connsiteY3" fmla="*/ 83713 h 722401"/>
              <a:gd name="connsiteX4" fmla="*/ 60799 w 821725"/>
              <a:gd name="connsiteY4" fmla="*/ 115910 h 722401"/>
              <a:gd name="connsiteX5" fmla="*/ 67238 w 821725"/>
              <a:gd name="connsiteY5" fmla="*/ 135228 h 722401"/>
              <a:gd name="connsiteX6" fmla="*/ 73678 w 821725"/>
              <a:gd name="connsiteY6" fmla="*/ 160986 h 722401"/>
              <a:gd name="connsiteX7" fmla="*/ 92996 w 821725"/>
              <a:gd name="connsiteY7" fmla="*/ 167425 h 722401"/>
              <a:gd name="connsiteX8" fmla="*/ 144511 w 821725"/>
              <a:gd name="connsiteY8" fmla="*/ 186744 h 722401"/>
              <a:gd name="connsiteX9" fmla="*/ 157390 w 821725"/>
              <a:gd name="connsiteY9" fmla="*/ 206062 h 722401"/>
              <a:gd name="connsiteX10" fmla="*/ 163830 w 821725"/>
              <a:gd name="connsiteY10" fmla="*/ 225380 h 722401"/>
              <a:gd name="connsiteX11" fmla="*/ 221785 w 821725"/>
              <a:gd name="connsiteY11" fmla="*/ 289775 h 722401"/>
              <a:gd name="connsiteX12" fmla="*/ 331255 w 821725"/>
              <a:gd name="connsiteY12" fmla="*/ 283335 h 722401"/>
              <a:gd name="connsiteX13" fmla="*/ 608151 w 821725"/>
              <a:gd name="connsiteY13" fmla="*/ 270456 h 722401"/>
              <a:gd name="connsiteX14" fmla="*/ 646787 w 821725"/>
              <a:gd name="connsiteY14" fmla="*/ 244699 h 722401"/>
              <a:gd name="connsiteX15" fmla="*/ 666106 w 821725"/>
              <a:gd name="connsiteY15" fmla="*/ 238259 h 722401"/>
              <a:gd name="connsiteX16" fmla="*/ 704742 w 821725"/>
              <a:gd name="connsiteY16" fmla="*/ 264017 h 722401"/>
              <a:gd name="connsiteX17" fmla="*/ 711182 w 821725"/>
              <a:gd name="connsiteY17" fmla="*/ 283335 h 722401"/>
              <a:gd name="connsiteX18" fmla="*/ 730500 w 821725"/>
              <a:gd name="connsiteY18" fmla="*/ 296214 h 722401"/>
              <a:gd name="connsiteX19" fmla="*/ 736940 w 821725"/>
              <a:gd name="connsiteY19" fmla="*/ 315532 h 722401"/>
              <a:gd name="connsiteX20" fmla="*/ 756258 w 821725"/>
              <a:gd name="connsiteY20" fmla="*/ 321972 h 722401"/>
              <a:gd name="connsiteX21" fmla="*/ 775576 w 821725"/>
              <a:gd name="connsiteY21" fmla="*/ 334851 h 722401"/>
              <a:gd name="connsiteX22" fmla="*/ 788455 w 821725"/>
              <a:gd name="connsiteY22" fmla="*/ 360608 h 722401"/>
              <a:gd name="connsiteX23" fmla="*/ 820652 w 821725"/>
              <a:gd name="connsiteY23" fmla="*/ 367048 h 722401"/>
              <a:gd name="connsiteX24" fmla="*/ 801334 w 821725"/>
              <a:gd name="connsiteY24" fmla="*/ 431442 h 722401"/>
              <a:gd name="connsiteX25" fmla="*/ 782016 w 821725"/>
              <a:gd name="connsiteY25" fmla="*/ 437882 h 722401"/>
              <a:gd name="connsiteX26" fmla="*/ 743379 w 821725"/>
              <a:gd name="connsiteY26" fmla="*/ 470079 h 722401"/>
              <a:gd name="connsiteX27" fmla="*/ 736940 w 821725"/>
              <a:gd name="connsiteY27" fmla="*/ 489397 h 722401"/>
              <a:gd name="connsiteX28" fmla="*/ 711182 w 821725"/>
              <a:gd name="connsiteY28" fmla="*/ 528034 h 722401"/>
              <a:gd name="connsiteX29" fmla="*/ 704742 w 821725"/>
              <a:gd name="connsiteY29" fmla="*/ 573110 h 722401"/>
              <a:gd name="connsiteX30" fmla="*/ 678985 w 821725"/>
              <a:gd name="connsiteY30" fmla="*/ 585989 h 722401"/>
              <a:gd name="connsiteX31" fmla="*/ 608151 w 821725"/>
              <a:gd name="connsiteY31" fmla="*/ 598868 h 722401"/>
              <a:gd name="connsiteX32" fmla="*/ 524438 w 821725"/>
              <a:gd name="connsiteY32" fmla="*/ 624625 h 722401"/>
              <a:gd name="connsiteX33" fmla="*/ 466483 w 821725"/>
              <a:gd name="connsiteY33" fmla="*/ 637504 h 722401"/>
              <a:gd name="connsiteX34" fmla="*/ 440725 w 821725"/>
              <a:gd name="connsiteY34" fmla="*/ 643944 h 722401"/>
              <a:gd name="connsiteX35" fmla="*/ 421407 w 821725"/>
              <a:gd name="connsiteY35" fmla="*/ 656823 h 722401"/>
              <a:gd name="connsiteX36" fmla="*/ 402089 w 821725"/>
              <a:gd name="connsiteY36" fmla="*/ 663262 h 722401"/>
              <a:gd name="connsiteX37" fmla="*/ 376331 w 821725"/>
              <a:gd name="connsiteY37" fmla="*/ 682580 h 722401"/>
              <a:gd name="connsiteX38" fmla="*/ 337694 w 821725"/>
              <a:gd name="connsiteY38" fmla="*/ 708338 h 722401"/>
              <a:gd name="connsiteX39" fmla="*/ 318376 w 821725"/>
              <a:gd name="connsiteY39" fmla="*/ 721217 h 722401"/>
              <a:gd name="connsiteX40" fmla="*/ 131632 w 821725"/>
              <a:gd name="connsiteY40" fmla="*/ 714777 h 722401"/>
              <a:gd name="connsiteX41" fmla="*/ 118754 w 821725"/>
              <a:gd name="connsiteY41" fmla="*/ 676141 h 722401"/>
              <a:gd name="connsiteX42" fmla="*/ 105875 w 821725"/>
              <a:gd name="connsiteY42" fmla="*/ 656823 h 722401"/>
              <a:gd name="connsiteX43" fmla="*/ 99435 w 821725"/>
              <a:gd name="connsiteY43" fmla="*/ 637504 h 722401"/>
              <a:gd name="connsiteX44" fmla="*/ 80117 w 821725"/>
              <a:gd name="connsiteY44" fmla="*/ 521594 h 722401"/>
              <a:gd name="connsiteX45" fmla="*/ 67238 w 821725"/>
              <a:gd name="connsiteY45" fmla="*/ 470079 h 722401"/>
              <a:gd name="connsiteX46" fmla="*/ 60799 w 821725"/>
              <a:gd name="connsiteY46" fmla="*/ 444321 h 722401"/>
              <a:gd name="connsiteX47" fmla="*/ 41480 w 821725"/>
              <a:gd name="connsiteY47" fmla="*/ 437882 h 722401"/>
              <a:gd name="connsiteX48" fmla="*/ 15723 w 821725"/>
              <a:gd name="connsiteY48" fmla="*/ 405684 h 722401"/>
              <a:gd name="connsiteX49" fmla="*/ 9283 w 821725"/>
              <a:gd name="connsiteY49" fmla="*/ 386366 h 722401"/>
              <a:gd name="connsiteX50" fmla="*/ 2844 w 821725"/>
              <a:gd name="connsiteY50" fmla="*/ 354169 h 722401"/>
              <a:gd name="connsiteX51" fmla="*/ 9283 w 821725"/>
              <a:gd name="connsiteY51" fmla="*/ 51515 h 722401"/>
              <a:gd name="connsiteX52" fmla="*/ 54359 w 821725"/>
              <a:gd name="connsiteY52" fmla="*/ 64394 h 722401"/>
              <a:gd name="connsiteX53" fmla="*/ 73678 w 821725"/>
              <a:gd name="connsiteY53" fmla="*/ 103031 h 722401"/>
              <a:gd name="connsiteX54" fmla="*/ 99435 w 821725"/>
              <a:gd name="connsiteY54" fmla="*/ 160986 h 722401"/>
              <a:gd name="connsiteX55" fmla="*/ 60799 w 821725"/>
              <a:gd name="connsiteY55" fmla="*/ 122349 h 72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21725" h="722401">
                <a:moveTo>
                  <a:pt x="9283" y="0"/>
                </a:moveTo>
                <a:lnTo>
                  <a:pt x="9283" y="0"/>
                </a:lnTo>
                <a:cubicBezTo>
                  <a:pt x="20015" y="15025"/>
                  <a:pt x="33742" y="28311"/>
                  <a:pt x="41480" y="45076"/>
                </a:cubicBezTo>
                <a:cubicBezTo>
                  <a:pt x="46952" y="56931"/>
                  <a:pt x="44484" y="71116"/>
                  <a:pt x="47920" y="83713"/>
                </a:cubicBezTo>
                <a:cubicBezTo>
                  <a:pt x="50961" y="94865"/>
                  <a:pt x="56740" y="105087"/>
                  <a:pt x="60799" y="115910"/>
                </a:cubicBezTo>
                <a:cubicBezTo>
                  <a:pt x="63182" y="122265"/>
                  <a:pt x="65373" y="128702"/>
                  <a:pt x="67238" y="135228"/>
                </a:cubicBezTo>
                <a:cubicBezTo>
                  <a:pt x="69669" y="143738"/>
                  <a:pt x="68149" y="154075"/>
                  <a:pt x="73678" y="160986"/>
                </a:cubicBezTo>
                <a:cubicBezTo>
                  <a:pt x="77918" y="166286"/>
                  <a:pt x="86470" y="165560"/>
                  <a:pt x="92996" y="167425"/>
                </a:cubicBezTo>
                <a:cubicBezTo>
                  <a:pt x="133908" y="179114"/>
                  <a:pt x="104502" y="166739"/>
                  <a:pt x="144511" y="186744"/>
                </a:cubicBezTo>
                <a:cubicBezTo>
                  <a:pt x="148804" y="193183"/>
                  <a:pt x="153929" y="199140"/>
                  <a:pt x="157390" y="206062"/>
                </a:cubicBezTo>
                <a:cubicBezTo>
                  <a:pt x="160426" y="212133"/>
                  <a:pt x="160186" y="219653"/>
                  <a:pt x="163830" y="225380"/>
                </a:cubicBezTo>
                <a:cubicBezTo>
                  <a:pt x="195722" y="275496"/>
                  <a:pt x="188712" y="267727"/>
                  <a:pt x="221785" y="289775"/>
                </a:cubicBezTo>
                <a:lnTo>
                  <a:pt x="331255" y="283335"/>
                </a:lnTo>
                <a:cubicBezTo>
                  <a:pt x="423538" y="278721"/>
                  <a:pt x="516438" y="281686"/>
                  <a:pt x="608151" y="270456"/>
                </a:cubicBezTo>
                <a:cubicBezTo>
                  <a:pt x="623514" y="268575"/>
                  <a:pt x="632103" y="249594"/>
                  <a:pt x="646787" y="244699"/>
                </a:cubicBezTo>
                <a:lnTo>
                  <a:pt x="666106" y="238259"/>
                </a:lnTo>
                <a:cubicBezTo>
                  <a:pt x="680824" y="282417"/>
                  <a:pt x="658119" y="232935"/>
                  <a:pt x="704742" y="264017"/>
                </a:cubicBezTo>
                <a:cubicBezTo>
                  <a:pt x="710390" y="267782"/>
                  <a:pt x="706942" y="278035"/>
                  <a:pt x="711182" y="283335"/>
                </a:cubicBezTo>
                <a:cubicBezTo>
                  <a:pt x="716017" y="289378"/>
                  <a:pt x="724061" y="291921"/>
                  <a:pt x="730500" y="296214"/>
                </a:cubicBezTo>
                <a:cubicBezTo>
                  <a:pt x="732647" y="302653"/>
                  <a:pt x="732140" y="310732"/>
                  <a:pt x="736940" y="315532"/>
                </a:cubicBezTo>
                <a:cubicBezTo>
                  <a:pt x="741740" y="320332"/>
                  <a:pt x="750187" y="318936"/>
                  <a:pt x="756258" y="321972"/>
                </a:cubicBezTo>
                <a:cubicBezTo>
                  <a:pt x="763180" y="325433"/>
                  <a:pt x="769137" y="330558"/>
                  <a:pt x="775576" y="334851"/>
                </a:cubicBezTo>
                <a:cubicBezTo>
                  <a:pt x="779869" y="343437"/>
                  <a:pt x="780644" y="355029"/>
                  <a:pt x="788455" y="360608"/>
                </a:cubicBezTo>
                <a:cubicBezTo>
                  <a:pt x="797361" y="366970"/>
                  <a:pt x="815222" y="357545"/>
                  <a:pt x="820652" y="367048"/>
                </a:cubicBezTo>
                <a:cubicBezTo>
                  <a:pt x="825972" y="376358"/>
                  <a:pt x="810246" y="422530"/>
                  <a:pt x="801334" y="431442"/>
                </a:cubicBezTo>
                <a:cubicBezTo>
                  <a:pt x="796534" y="436242"/>
                  <a:pt x="788455" y="435735"/>
                  <a:pt x="782016" y="437882"/>
                </a:cubicBezTo>
                <a:cubicBezTo>
                  <a:pt x="737463" y="504710"/>
                  <a:pt x="808742" y="404716"/>
                  <a:pt x="743379" y="470079"/>
                </a:cubicBezTo>
                <a:cubicBezTo>
                  <a:pt x="738579" y="474879"/>
                  <a:pt x="740236" y="483464"/>
                  <a:pt x="736940" y="489397"/>
                </a:cubicBezTo>
                <a:cubicBezTo>
                  <a:pt x="729423" y="502928"/>
                  <a:pt x="711182" y="528034"/>
                  <a:pt x="711182" y="528034"/>
                </a:cubicBezTo>
                <a:cubicBezTo>
                  <a:pt x="709035" y="543059"/>
                  <a:pt x="712113" y="559842"/>
                  <a:pt x="704742" y="573110"/>
                </a:cubicBezTo>
                <a:cubicBezTo>
                  <a:pt x="700080" y="581501"/>
                  <a:pt x="688260" y="583516"/>
                  <a:pt x="678985" y="585989"/>
                </a:cubicBezTo>
                <a:cubicBezTo>
                  <a:pt x="655797" y="592173"/>
                  <a:pt x="631635" y="593924"/>
                  <a:pt x="608151" y="598868"/>
                </a:cubicBezTo>
                <a:cubicBezTo>
                  <a:pt x="525158" y="616340"/>
                  <a:pt x="586302" y="604003"/>
                  <a:pt x="524438" y="624625"/>
                </a:cubicBezTo>
                <a:cubicBezTo>
                  <a:pt x="508725" y="629863"/>
                  <a:pt x="481805" y="634099"/>
                  <a:pt x="466483" y="637504"/>
                </a:cubicBezTo>
                <a:cubicBezTo>
                  <a:pt x="457843" y="639424"/>
                  <a:pt x="449311" y="641797"/>
                  <a:pt x="440725" y="643944"/>
                </a:cubicBezTo>
                <a:cubicBezTo>
                  <a:pt x="434286" y="648237"/>
                  <a:pt x="428329" y="653362"/>
                  <a:pt x="421407" y="656823"/>
                </a:cubicBezTo>
                <a:cubicBezTo>
                  <a:pt x="415336" y="659859"/>
                  <a:pt x="407982" y="659894"/>
                  <a:pt x="402089" y="663262"/>
                </a:cubicBezTo>
                <a:cubicBezTo>
                  <a:pt x="392771" y="668587"/>
                  <a:pt x="385123" y="676425"/>
                  <a:pt x="376331" y="682580"/>
                </a:cubicBezTo>
                <a:cubicBezTo>
                  <a:pt x="363650" y="691456"/>
                  <a:pt x="350573" y="699752"/>
                  <a:pt x="337694" y="708338"/>
                </a:cubicBezTo>
                <a:lnTo>
                  <a:pt x="318376" y="721217"/>
                </a:lnTo>
                <a:cubicBezTo>
                  <a:pt x="256128" y="719070"/>
                  <a:pt x="192387" y="728496"/>
                  <a:pt x="131632" y="714777"/>
                </a:cubicBezTo>
                <a:cubicBezTo>
                  <a:pt x="118390" y="711787"/>
                  <a:pt x="126284" y="687436"/>
                  <a:pt x="118754" y="676141"/>
                </a:cubicBezTo>
                <a:cubicBezTo>
                  <a:pt x="114461" y="669702"/>
                  <a:pt x="109336" y="663745"/>
                  <a:pt x="105875" y="656823"/>
                </a:cubicBezTo>
                <a:cubicBezTo>
                  <a:pt x="102839" y="650752"/>
                  <a:pt x="101300" y="644031"/>
                  <a:pt x="99435" y="637504"/>
                </a:cubicBezTo>
                <a:cubicBezTo>
                  <a:pt x="87102" y="594337"/>
                  <a:pt x="89214" y="579208"/>
                  <a:pt x="80117" y="521594"/>
                </a:cubicBezTo>
                <a:cubicBezTo>
                  <a:pt x="73184" y="477683"/>
                  <a:pt x="76620" y="502917"/>
                  <a:pt x="67238" y="470079"/>
                </a:cubicBezTo>
                <a:cubicBezTo>
                  <a:pt x="64807" y="461569"/>
                  <a:pt x="66328" y="451232"/>
                  <a:pt x="60799" y="444321"/>
                </a:cubicBezTo>
                <a:cubicBezTo>
                  <a:pt x="56559" y="439021"/>
                  <a:pt x="47920" y="440028"/>
                  <a:pt x="41480" y="437882"/>
                </a:cubicBezTo>
                <a:cubicBezTo>
                  <a:pt x="25366" y="373421"/>
                  <a:pt x="49595" y="439556"/>
                  <a:pt x="15723" y="405684"/>
                </a:cubicBezTo>
                <a:cubicBezTo>
                  <a:pt x="10923" y="400884"/>
                  <a:pt x="10929" y="392951"/>
                  <a:pt x="9283" y="386366"/>
                </a:cubicBezTo>
                <a:cubicBezTo>
                  <a:pt x="6628" y="375748"/>
                  <a:pt x="4990" y="364901"/>
                  <a:pt x="2844" y="354169"/>
                </a:cubicBezTo>
                <a:cubicBezTo>
                  <a:pt x="4990" y="253284"/>
                  <a:pt x="-8379" y="150865"/>
                  <a:pt x="9283" y="51515"/>
                </a:cubicBezTo>
                <a:cubicBezTo>
                  <a:pt x="12018" y="36130"/>
                  <a:pt x="40699" y="56805"/>
                  <a:pt x="54359" y="64394"/>
                </a:cubicBezTo>
                <a:cubicBezTo>
                  <a:pt x="68140" y="72050"/>
                  <a:pt x="67301" y="91552"/>
                  <a:pt x="73678" y="103031"/>
                </a:cubicBezTo>
                <a:cubicBezTo>
                  <a:pt x="103007" y="155823"/>
                  <a:pt x="99435" y="122530"/>
                  <a:pt x="99435" y="160986"/>
                </a:cubicBezTo>
                <a:lnTo>
                  <a:pt x="60799" y="122349"/>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TextBox 56">
            <a:extLst>
              <a:ext uri="{FF2B5EF4-FFF2-40B4-BE49-F238E27FC236}">
                <a16:creationId xmlns:a16="http://schemas.microsoft.com/office/drawing/2014/main" id="{E0675C0A-7236-4330-A080-EBC9E51BB969}"/>
              </a:ext>
            </a:extLst>
          </p:cNvPr>
          <p:cNvSpPr txBox="1"/>
          <p:nvPr/>
        </p:nvSpPr>
        <p:spPr>
          <a:xfrm>
            <a:off x="6361953" y="5796441"/>
            <a:ext cx="2569934" cy="646331"/>
          </a:xfrm>
          <a:prstGeom prst="rect">
            <a:avLst/>
          </a:prstGeom>
          <a:solidFill>
            <a:schemeClr val="bg1">
              <a:lumMod val="95000"/>
            </a:schemeClr>
          </a:solidFill>
          <a:ln>
            <a:solidFill>
              <a:schemeClr val="tx1"/>
            </a:solidFill>
          </a:ln>
        </p:spPr>
        <p:txBody>
          <a:bodyPr wrap="none" rtlCol="0">
            <a:spAutoFit/>
          </a:bodyPr>
          <a:lstStyle/>
          <a:p>
            <a:r>
              <a:rPr lang="en-US" dirty="0"/>
              <a:t>Boundaries after many </a:t>
            </a:r>
          </a:p>
          <a:p>
            <a:r>
              <a:rPr lang="en-US" dirty="0"/>
              <a:t>Training iterations.</a:t>
            </a:r>
          </a:p>
        </p:txBody>
      </p:sp>
    </p:spTree>
    <p:extLst>
      <p:ext uri="{BB962C8B-B14F-4D97-AF65-F5344CB8AC3E}">
        <p14:creationId xmlns:p14="http://schemas.microsoft.com/office/powerpoint/2010/main" val="400824726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2B90-BF13-4AA4-81CE-D6A35833C45D}"/>
              </a:ext>
            </a:extLst>
          </p:cNvPr>
          <p:cNvSpPr>
            <a:spLocks noGrp="1"/>
          </p:cNvSpPr>
          <p:nvPr>
            <p:ph type="title"/>
          </p:nvPr>
        </p:nvSpPr>
        <p:spPr/>
        <p:txBody>
          <a:bodyPr/>
          <a:lstStyle/>
          <a:p>
            <a:r>
              <a:rPr lang="en-US" dirty="0"/>
              <a:t>Training and Testing Set</a:t>
            </a:r>
          </a:p>
        </p:txBody>
      </p:sp>
      <p:sp>
        <p:nvSpPr>
          <p:cNvPr id="3" name="Content Placeholder 2">
            <a:extLst>
              <a:ext uri="{FF2B5EF4-FFF2-40B4-BE49-F238E27FC236}">
                <a16:creationId xmlns:a16="http://schemas.microsoft.com/office/drawing/2014/main" id="{A4B5398A-999C-429A-8D0C-441BDDD32FD7}"/>
              </a:ext>
            </a:extLst>
          </p:cNvPr>
          <p:cNvSpPr>
            <a:spLocks noGrp="1"/>
          </p:cNvSpPr>
          <p:nvPr>
            <p:ph idx="1"/>
          </p:nvPr>
        </p:nvSpPr>
        <p:spPr/>
        <p:txBody>
          <a:bodyPr/>
          <a:lstStyle/>
          <a:p>
            <a:r>
              <a:rPr lang="en-US" sz="2800" dirty="0"/>
              <a:t>Usually there is a fixed training set. But for our laundry sorting system, if we can manually indicate the correct responses, then we can increase the size of the training set. This usually helps improve performance.</a:t>
            </a:r>
          </a:p>
          <a:p>
            <a:endParaRPr lang="en-US" sz="2800" dirty="0"/>
          </a:p>
          <a:p>
            <a:r>
              <a:rPr lang="en-US" sz="2800" dirty="0"/>
              <a:t>But, the algorithm is </a:t>
            </a:r>
            <a:r>
              <a:rPr lang="en-US" sz="2800" b="1" dirty="0"/>
              <a:t>never</a:t>
            </a:r>
            <a:r>
              <a:rPr lang="en-US" sz="2800" dirty="0"/>
              <a:t> tested on the training set (to avoid bias). It is tested (once at the end) on new examples to estimate its performance.</a:t>
            </a:r>
          </a:p>
        </p:txBody>
      </p:sp>
    </p:spTree>
    <p:extLst>
      <p:ext uri="{BB962C8B-B14F-4D97-AF65-F5344CB8AC3E}">
        <p14:creationId xmlns:p14="http://schemas.microsoft.com/office/powerpoint/2010/main" val="135413282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7EA1-4C60-42DB-997D-7231BD572E9D}"/>
              </a:ext>
            </a:extLst>
          </p:cNvPr>
          <p:cNvSpPr>
            <a:spLocks noGrp="1"/>
          </p:cNvSpPr>
          <p:nvPr>
            <p:ph type="title"/>
          </p:nvPr>
        </p:nvSpPr>
        <p:spPr/>
        <p:txBody>
          <a:bodyPr/>
          <a:lstStyle/>
          <a:p>
            <a:r>
              <a:rPr lang="en-US" dirty="0"/>
              <a:t>Ingredients of a Machine Learning System</a:t>
            </a:r>
          </a:p>
        </p:txBody>
      </p:sp>
      <p:sp>
        <p:nvSpPr>
          <p:cNvPr id="3" name="Content Placeholder 2">
            <a:extLst>
              <a:ext uri="{FF2B5EF4-FFF2-40B4-BE49-F238E27FC236}">
                <a16:creationId xmlns:a16="http://schemas.microsoft.com/office/drawing/2014/main" id="{62A5840F-2A9A-4C88-8F1A-5A2EAEFEDB19}"/>
              </a:ext>
            </a:extLst>
          </p:cNvPr>
          <p:cNvSpPr>
            <a:spLocks noGrp="1"/>
          </p:cNvSpPr>
          <p:nvPr>
            <p:ph idx="1"/>
          </p:nvPr>
        </p:nvSpPr>
        <p:spPr/>
        <p:txBody>
          <a:bodyPr/>
          <a:lstStyle/>
          <a:p>
            <a:pPr marL="0" indent="0">
              <a:buNone/>
            </a:pPr>
            <a:r>
              <a:rPr lang="en-US" sz="2000" dirty="0"/>
              <a:t>Our Laundry Sorting Algorithm:</a:t>
            </a:r>
          </a:p>
          <a:p>
            <a:pPr marL="0" indent="0">
              <a:buNone/>
            </a:pPr>
            <a:endParaRPr lang="en-US" sz="2000" dirty="0"/>
          </a:p>
          <a:p>
            <a:r>
              <a:rPr lang="en-US" sz="2000" dirty="0"/>
              <a:t>Makes a decision or </a:t>
            </a:r>
            <a:r>
              <a:rPr lang="en-US" sz="2000" b="1" dirty="0"/>
              <a:t>classification </a:t>
            </a:r>
            <a:r>
              <a:rPr lang="en-US" sz="2000" dirty="0"/>
              <a:t>on a new input</a:t>
            </a:r>
            <a:r>
              <a:rPr lang="en-US" sz="2000" b="1" dirty="0"/>
              <a:t>. </a:t>
            </a:r>
            <a:r>
              <a:rPr lang="en-US" sz="2000" i="1" dirty="0">
                <a:latin typeface="+mj-lt"/>
              </a:rPr>
              <a:t>(where to put the cloth)</a:t>
            </a:r>
          </a:p>
          <a:p>
            <a:r>
              <a:rPr lang="en-US" sz="2000" dirty="0"/>
              <a:t>Input data is represented in terms of its </a:t>
            </a:r>
            <a:r>
              <a:rPr lang="en-US" sz="2000" b="1" dirty="0"/>
              <a:t>features</a:t>
            </a:r>
            <a:r>
              <a:rPr lang="en-US" sz="2000" dirty="0"/>
              <a:t> </a:t>
            </a:r>
            <a:r>
              <a:rPr lang="en-US" sz="2000" i="1" dirty="0">
                <a:latin typeface="+mj-lt"/>
              </a:rPr>
              <a:t>(ratio of each color in the cloth).</a:t>
            </a:r>
          </a:p>
          <a:p>
            <a:r>
              <a:rPr lang="en-US" sz="2000" dirty="0"/>
              <a:t>Wants to </a:t>
            </a:r>
            <a:r>
              <a:rPr lang="en-US" sz="2000" b="1" dirty="0"/>
              <a:t>minimize</a:t>
            </a:r>
            <a:r>
              <a:rPr lang="en-US" sz="2000" dirty="0"/>
              <a:t> (or maximize) an </a:t>
            </a:r>
            <a:r>
              <a:rPr lang="en-US" sz="2000" b="1" dirty="0"/>
              <a:t>objective</a:t>
            </a:r>
            <a:r>
              <a:rPr lang="en-US" sz="2000" dirty="0"/>
              <a:t> and we can </a:t>
            </a:r>
            <a:r>
              <a:rPr lang="en-US" sz="2000" b="1" dirty="0"/>
              <a:t>measure</a:t>
            </a:r>
            <a:r>
              <a:rPr lang="en-US" sz="2000" dirty="0"/>
              <a:t> its learning performance over a random sample of input </a:t>
            </a:r>
            <a:r>
              <a:rPr lang="en-US" sz="2000" i="1" dirty="0">
                <a:latin typeface="+mj-lt"/>
              </a:rPr>
              <a:t>(total mismatched color in all washing machines on average).</a:t>
            </a:r>
          </a:p>
          <a:p>
            <a:r>
              <a:rPr lang="en-US" sz="2000" dirty="0"/>
              <a:t>The learning performance </a:t>
            </a:r>
            <a:r>
              <a:rPr lang="en-US" sz="2000" b="1" dirty="0"/>
              <a:t>improves</a:t>
            </a:r>
            <a:r>
              <a:rPr lang="en-US" sz="2000" dirty="0"/>
              <a:t> as the algorithm sees </a:t>
            </a:r>
            <a:r>
              <a:rPr lang="en-US" sz="2000" b="1" dirty="0"/>
              <a:t>more</a:t>
            </a:r>
            <a:r>
              <a:rPr lang="en-US" sz="2000" dirty="0"/>
              <a:t> </a:t>
            </a:r>
            <a:r>
              <a:rPr lang="en-US" sz="2000" b="1" dirty="0"/>
              <a:t>correctly and incorrectly classified examples </a:t>
            </a:r>
            <a:r>
              <a:rPr lang="en-US" sz="2000" i="1" dirty="0">
                <a:latin typeface="+mj-lt"/>
              </a:rPr>
              <a:t>(operator alerts the computer if he finds a cloth in the wrong pile).</a:t>
            </a:r>
          </a:p>
          <a:p>
            <a:endParaRPr lang="en-US" sz="2000" dirty="0"/>
          </a:p>
        </p:txBody>
      </p:sp>
    </p:spTree>
    <p:extLst>
      <p:ext uri="{BB962C8B-B14F-4D97-AF65-F5344CB8AC3E}">
        <p14:creationId xmlns:p14="http://schemas.microsoft.com/office/powerpoint/2010/main" val="3024585848"/>
      </p:ext>
    </p:extLst>
  </p:cSld>
  <p:clrMapOvr>
    <a:masterClrMapping/>
  </p:clrMapOvr>
  <p:transition/>
</p:sld>
</file>

<file path=ppt/theme/theme1.xml><?xml version="1.0" encoding="utf-8"?>
<a:theme xmlns:a="http://schemas.openxmlformats.org/drawingml/2006/main" name="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8420</TotalTime>
  <Words>6102</Words>
  <Application>Microsoft Office PowerPoint</Application>
  <PresentationFormat>On-screen Show (4:3)</PresentationFormat>
  <Paragraphs>770</Paragraphs>
  <Slides>68</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Calibri</vt:lpstr>
      <vt:lpstr>Cambria Math</vt:lpstr>
      <vt:lpstr>Comic Sans MS</vt:lpstr>
      <vt:lpstr>Courier New</vt:lpstr>
      <vt:lpstr>Helvetica Neue</vt:lpstr>
      <vt:lpstr>Helvetica Neue Light</vt:lpstr>
      <vt:lpstr>Times New Roman</vt:lpstr>
      <vt:lpstr>Wingdings</vt:lpstr>
      <vt:lpstr>ヒラギノ角ゴ ProN W3</vt:lpstr>
      <vt:lpstr>Title &amp; Bullets</vt:lpstr>
      <vt:lpstr>Machine Learning</vt:lpstr>
      <vt:lpstr>In This Lecture</vt:lpstr>
      <vt:lpstr>What is Machine Learning: An Example</vt:lpstr>
      <vt:lpstr>Why can’t it be simple if-then rules?</vt:lpstr>
      <vt:lpstr>Machine Learning: Training with examples</vt:lpstr>
      <vt:lpstr>How more training improves generalization</vt:lpstr>
      <vt:lpstr>Learning complex class rules through training</vt:lpstr>
      <vt:lpstr>Training and Testing Set</vt:lpstr>
      <vt:lpstr>Ingredients of a Machine Learning System</vt:lpstr>
      <vt:lpstr>What is Machine Learning?</vt:lpstr>
      <vt:lpstr>Applications of Machine Learning</vt:lpstr>
      <vt:lpstr>Past, Present and Future of Machine Learning</vt:lpstr>
      <vt:lpstr>Past, Present and Future of Machine Learning</vt:lpstr>
      <vt:lpstr>Past Present and Future of Machine Learning</vt:lpstr>
      <vt:lpstr>Future Possibilities of Machine Learning</vt:lpstr>
      <vt:lpstr>Need of Some Caution</vt:lpstr>
      <vt:lpstr>In This Lecture</vt:lpstr>
      <vt:lpstr>Types of Learning</vt:lpstr>
      <vt:lpstr>Types of Learning</vt:lpstr>
      <vt:lpstr>Types of Learning</vt:lpstr>
      <vt:lpstr>In This Lecture</vt:lpstr>
      <vt:lpstr>Classification</vt:lpstr>
      <vt:lpstr>Classification</vt:lpstr>
      <vt:lpstr>Classification</vt:lpstr>
      <vt:lpstr>Automatic Translation</vt:lpstr>
      <vt:lpstr>Prediction/ Regression</vt:lpstr>
      <vt:lpstr>Classification versus regression</vt:lpstr>
      <vt:lpstr>Fun Example 1: Picture Stylization (Deep Learning)</vt:lpstr>
      <vt:lpstr>Fun Example 2: Robotics </vt:lpstr>
      <vt:lpstr>Fun Example 3: MarI/O</vt:lpstr>
      <vt:lpstr>In This Lecture</vt:lpstr>
      <vt:lpstr>What Machine Learning Techniques Exist?</vt:lpstr>
      <vt:lpstr>How to choose the Best Algorithm?</vt:lpstr>
      <vt:lpstr>How to Choose the Best Algorithm</vt:lpstr>
      <vt:lpstr>Elements of a ML problem: notation</vt:lpstr>
      <vt:lpstr>Linear Prediction</vt:lpstr>
      <vt:lpstr>Linear Prediction</vt:lpstr>
      <vt:lpstr>Linear Prediction</vt:lpstr>
      <vt:lpstr>Linear Prediction</vt:lpstr>
      <vt:lpstr>Little bit of matrices/calculus</vt:lpstr>
      <vt:lpstr>Linear classification</vt:lpstr>
      <vt:lpstr>Classification in Higher Dimensions</vt:lpstr>
      <vt:lpstr>How to choose parameters β</vt:lpstr>
      <vt:lpstr>Non-linear classification methods</vt:lpstr>
      <vt:lpstr>Nearest neighbor methods for Classification</vt:lpstr>
      <vt:lpstr>K-Nearest Neighbors</vt:lpstr>
      <vt:lpstr>K-Nearest Neighbors</vt:lpstr>
      <vt:lpstr>Linear versus nearest neighbors </vt:lpstr>
      <vt:lpstr>Support Vector Machines</vt:lpstr>
      <vt:lpstr>Support Vector Machines</vt:lpstr>
      <vt:lpstr>Support Vector Machines</vt:lpstr>
      <vt:lpstr>Support Vector Machines</vt:lpstr>
      <vt:lpstr>Support Vector Machines: Margin</vt:lpstr>
      <vt:lpstr>SVM Problem Statement</vt:lpstr>
      <vt:lpstr>SVM Example with Code</vt:lpstr>
      <vt:lpstr>Extending SVM to non-separable data</vt:lpstr>
      <vt:lpstr>Bayesian Classifiers</vt:lpstr>
      <vt:lpstr>Bayesian Classifiers</vt:lpstr>
      <vt:lpstr>Naïve Bayes Classifier</vt:lpstr>
      <vt:lpstr>Machine Learning Pitfall: Overfitting/ Underfitting.</vt:lpstr>
      <vt:lpstr>In This Lecture</vt:lpstr>
      <vt:lpstr>Mini-Project 1: language classification</vt:lpstr>
      <vt:lpstr>Mini-Project 1: language classification</vt:lpstr>
      <vt:lpstr>Mini-Project 1: language classification</vt:lpstr>
      <vt:lpstr>Mini-Project 2: handwritten digit classification</vt:lpstr>
      <vt:lpstr>Mini-Project 2: handwritten digit classification</vt:lpstr>
      <vt:lpstr>References</vt:lpstr>
      <vt:lpstr>Links to learn further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Hemant Saggar</dc:creator>
  <cp:lastModifiedBy>Hemant Saggar</cp:lastModifiedBy>
  <cp:revision>148</cp:revision>
  <dcterms:created xsi:type="dcterms:W3CDTF">2018-06-10T06:38:13Z</dcterms:created>
  <dcterms:modified xsi:type="dcterms:W3CDTF">2018-07-03T00:05:20Z</dcterms:modified>
</cp:coreProperties>
</file>